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5"/>
  </p:notesMasterIdLst>
  <p:sldIdLst>
    <p:sldId id="312" r:id="rId3"/>
    <p:sldId id="256" r:id="rId4"/>
    <p:sldId id="257" r:id="rId5"/>
    <p:sldId id="316" r:id="rId6"/>
    <p:sldId id="258" r:id="rId7"/>
    <p:sldId id="318" r:id="rId8"/>
    <p:sldId id="320" r:id="rId9"/>
    <p:sldId id="317" r:id="rId10"/>
    <p:sldId id="270" r:id="rId11"/>
    <p:sldId id="271" r:id="rId12"/>
    <p:sldId id="277" r:id="rId13"/>
    <p:sldId id="272" r:id="rId14"/>
    <p:sldId id="278" r:id="rId15"/>
    <p:sldId id="273" r:id="rId16"/>
    <p:sldId id="279" r:id="rId17"/>
    <p:sldId id="274" r:id="rId18"/>
    <p:sldId id="280" r:id="rId19"/>
    <p:sldId id="275" r:id="rId20"/>
    <p:sldId id="276" r:id="rId21"/>
    <p:sldId id="319" r:id="rId22"/>
    <p:sldId id="260" r:id="rId23"/>
    <p:sldId id="321" r:id="rId24"/>
    <p:sldId id="261" r:id="rId25"/>
    <p:sldId id="262" r:id="rId26"/>
    <p:sldId id="322" r:id="rId27"/>
    <p:sldId id="323" r:id="rId28"/>
    <p:sldId id="263" r:id="rId29"/>
    <p:sldId id="324" r:id="rId30"/>
    <p:sldId id="264" r:id="rId31"/>
    <p:sldId id="282" r:id="rId32"/>
    <p:sldId id="325" r:id="rId33"/>
    <p:sldId id="283" r:id="rId34"/>
    <p:sldId id="334" r:id="rId35"/>
    <p:sldId id="284" r:id="rId36"/>
    <p:sldId id="285" r:id="rId37"/>
    <p:sldId id="286" r:id="rId38"/>
    <p:sldId id="335" r:id="rId39"/>
    <p:sldId id="287" r:id="rId40"/>
    <p:sldId id="269" r:id="rId41"/>
    <p:sldId id="289" r:id="rId42"/>
    <p:sldId id="290" r:id="rId43"/>
    <p:sldId id="326" r:id="rId44"/>
    <p:sldId id="291" r:id="rId45"/>
    <p:sldId id="327" r:id="rId46"/>
    <p:sldId id="299" r:id="rId47"/>
    <p:sldId id="300" r:id="rId48"/>
    <p:sldId id="301" r:id="rId49"/>
    <p:sldId id="303" r:id="rId50"/>
    <p:sldId id="304" r:id="rId51"/>
    <p:sldId id="305" r:id="rId52"/>
    <p:sldId id="306" r:id="rId53"/>
    <p:sldId id="336" r:id="rId54"/>
    <p:sldId id="307" r:id="rId55"/>
    <p:sldId id="337" r:id="rId56"/>
    <p:sldId id="302" r:id="rId57"/>
    <p:sldId id="308" r:id="rId58"/>
    <p:sldId id="309" r:id="rId59"/>
    <p:sldId id="329" r:id="rId60"/>
    <p:sldId id="330" r:id="rId61"/>
    <p:sldId id="331" r:id="rId62"/>
    <p:sldId id="338" r:id="rId63"/>
    <p:sldId id="332" r:id="rId64"/>
    <p:sldId id="339" r:id="rId65"/>
    <p:sldId id="333" r:id="rId66"/>
    <p:sldId id="340" r:id="rId67"/>
    <p:sldId id="310" r:id="rId68"/>
    <p:sldId id="292" r:id="rId69"/>
    <p:sldId id="293" r:id="rId70"/>
    <p:sldId id="294" r:id="rId71"/>
    <p:sldId id="313" r:id="rId72"/>
    <p:sldId id="315" r:id="rId73"/>
    <p:sldId id="297" r:id="rId7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1380" autoAdjust="0"/>
    <p:restoredTop sz="94660"/>
  </p:normalViewPr>
  <p:slideViewPr>
    <p:cSldViewPr>
      <p:cViewPr varScale="1">
        <p:scale>
          <a:sx n="62" d="100"/>
          <a:sy n="62" d="100"/>
        </p:scale>
        <p:origin x="-105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presProps" Target="presProps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tableStyles" Target="tableStyle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133087-57BF-4F79-A658-E3244A488E51}" type="datetimeFigureOut">
              <a:rPr lang="el-GR" smtClean="0"/>
              <a:t>22/4/2025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6977A-BC5E-42A0-8059-A206968DBCD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175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6977A-BC5E-42A0-8059-A206968DBCD5}" type="slidenum">
              <a:rPr lang="el-GR" smtClean="0"/>
              <a:t>35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8956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FE08190-3A65-4577-9809-1F2B0838D69A}" type="slidenum">
              <a:rPr lang="el-GR" smtClean="0"/>
              <a:pPr eaLnBrk="1" hangingPunct="1"/>
              <a:t>71</a:t>
            </a:fld>
            <a:endParaRPr lang="el-G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C2E0-65DA-4849-9DA6-3DB0896C9DF0}" type="datetimeFigureOut">
              <a:rPr lang="el-GR" smtClean="0"/>
              <a:t>22/4/2025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4DEDE-E926-4659-AC55-FE57FF77EC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431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C2E0-65DA-4849-9DA6-3DB0896C9DF0}" type="datetimeFigureOut">
              <a:rPr lang="el-GR" smtClean="0"/>
              <a:t>22/4/2025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4DEDE-E926-4659-AC55-FE57FF77EC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6983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C2E0-65DA-4849-9DA6-3DB0896C9DF0}" type="datetimeFigureOut">
              <a:rPr lang="el-GR" smtClean="0"/>
              <a:t>22/4/2025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4DEDE-E926-4659-AC55-FE57FF77EC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2691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F7ED8-3454-4F18-B311-17662E8AF40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311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2ECC48-9D47-4366-A0AA-D6E99B1140A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5429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6E49B-150C-4E7F-98BD-667203A6B3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4367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4DFA8-5E89-4A66-90FA-D6572CC4FAF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6522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37B05-C12B-4B64-917C-0B376F1B9CD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0453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3276F-E37C-40CD-98C6-5586906C1CD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5741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CD351-8768-45EA-A48C-D59819CAF1C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9457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F4548-70FF-41EE-8BEA-3CFC94FA48A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74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C2E0-65DA-4849-9DA6-3DB0896C9DF0}" type="datetimeFigureOut">
              <a:rPr lang="el-GR" smtClean="0"/>
              <a:t>22/4/2025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4DEDE-E926-4659-AC55-FE57FF77EC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21610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5774E-5A90-4085-A131-9BE44044E90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7227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1398AF-3439-4BCE-A099-92292F0230A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4058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0786A-B37F-4250-BAF3-23494BEF161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5259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l-G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D923D-166D-41D5-A0DD-D870132C266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95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C2E0-65DA-4849-9DA6-3DB0896C9DF0}" type="datetimeFigureOut">
              <a:rPr lang="el-GR" smtClean="0"/>
              <a:t>22/4/2025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4DEDE-E926-4659-AC55-FE57FF77EC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1528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C2E0-65DA-4849-9DA6-3DB0896C9DF0}" type="datetimeFigureOut">
              <a:rPr lang="el-GR" smtClean="0"/>
              <a:t>22/4/2025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4DEDE-E926-4659-AC55-FE57FF77EC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2329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C2E0-65DA-4849-9DA6-3DB0896C9DF0}" type="datetimeFigureOut">
              <a:rPr lang="el-GR" smtClean="0"/>
              <a:t>22/4/2025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4DEDE-E926-4659-AC55-FE57FF77EC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7319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C2E0-65DA-4849-9DA6-3DB0896C9DF0}" type="datetimeFigureOut">
              <a:rPr lang="el-GR" smtClean="0"/>
              <a:t>22/4/2025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4DEDE-E926-4659-AC55-FE57FF77EC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5130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C2E0-65DA-4849-9DA6-3DB0896C9DF0}" type="datetimeFigureOut">
              <a:rPr lang="el-GR" smtClean="0"/>
              <a:t>22/4/2025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4DEDE-E926-4659-AC55-FE57FF77EC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7003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C2E0-65DA-4849-9DA6-3DB0896C9DF0}" type="datetimeFigureOut">
              <a:rPr lang="el-GR" smtClean="0"/>
              <a:t>22/4/2025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4DEDE-E926-4659-AC55-FE57FF77EC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1092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C2E0-65DA-4849-9DA6-3DB0896C9DF0}" type="datetimeFigureOut">
              <a:rPr lang="el-GR" smtClean="0"/>
              <a:t>22/4/2025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4DEDE-E926-4659-AC55-FE57FF77EC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4380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EC2E0-65DA-4849-9DA6-3DB0896C9DF0}" type="datetimeFigureOut">
              <a:rPr lang="el-GR" smtClean="0"/>
              <a:t>22/4/2025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4DEDE-E926-4659-AC55-FE57FF77EC8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550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D3F3BB-4D17-4313-A4A6-DD2F2306C6A2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339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hyperlink" Target="mailto:christianadipli@yahoo.g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pa.org/pubs/journals/releases/amp-68-6-409.pdf" TargetMode="External"/><Relationship Id="rId2" Type="http://schemas.openxmlformats.org/officeDocument/2006/relationships/hyperlink" Target="https://www.apa.org/pubs/books/4318125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ontent Placeholder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FontTx/>
              <a:buNone/>
              <a:defRPr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Ενδυνάμωση των Γονέων </a:t>
            </a:r>
          </a:p>
          <a:p>
            <a:pPr marL="0" indent="0" algn="ctr">
              <a:lnSpc>
                <a:spcPct val="150000"/>
              </a:lnSpc>
              <a:buFontTx/>
              <a:buNone/>
              <a:defRPr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στη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Σχέση με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Παιδί όσο Αφορά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lnSpc>
                <a:spcPct val="150000"/>
              </a:lnSpc>
              <a:buFontTx/>
              <a:buNone/>
              <a:defRPr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στη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Χρήση των Ηλεκτρονικών Μέσων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lnSpc>
                <a:spcPct val="150000"/>
              </a:lnSpc>
              <a:buFontTx/>
              <a:buNone/>
              <a:defRPr/>
            </a:pPr>
            <a:endParaRPr lang="el-GR" altLang="en-US" sz="1000" b="1" dirty="0" smtClean="0"/>
          </a:p>
          <a:p>
            <a:pPr marL="0" indent="0" algn="ctr">
              <a:lnSpc>
                <a:spcPct val="150000"/>
              </a:lnSpc>
              <a:buFontTx/>
              <a:buNone/>
              <a:defRPr/>
            </a:pPr>
            <a:r>
              <a:rPr lang="el-GR" altLang="en-US" sz="2800" b="1" dirty="0" smtClean="0"/>
              <a:t>Χριστιάνα Δίπλη</a:t>
            </a:r>
            <a:br>
              <a:rPr lang="el-GR" altLang="en-US" sz="2800" b="1" dirty="0" smtClean="0"/>
            </a:br>
            <a:r>
              <a:rPr lang="el-GR" altLang="en-US" sz="2000" b="1" dirty="0" smtClean="0"/>
              <a:t>Εγγεγραμμένη Εκπαιδευτική / Σχολική Ψυχολόγος (Αρ. </a:t>
            </a:r>
            <a:r>
              <a:rPr lang="el-GR" altLang="en-US" sz="2000" b="1" dirty="0" err="1" smtClean="0"/>
              <a:t>εγγρ</a:t>
            </a:r>
            <a:r>
              <a:rPr lang="el-GR" altLang="en-US" sz="2000" b="1" dirty="0" smtClean="0"/>
              <a:t>. 480)</a:t>
            </a:r>
            <a:br>
              <a:rPr lang="el-GR" altLang="en-US" sz="2000" b="1" dirty="0" smtClean="0"/>
            </a:br>
            <a:r>
              <a:rPr lang="el-GR" sz="2000" b="1" dirty="0" smtClean="0"/>
              <a:t>Συστημική Ψυχοθεραπεύτρια Παιδιών- Εφήβων- Ενηλίκων </a:t>
            </a:r>
          </a:p>
          <a:p>
            <a:pPr marL="0" indent="0" algn="ctr">
              <a:lnSpc>
                <a:spcPct val="150000"/>
              </a:lnSpc>
              <a:buFontTx/>
              <a:buNone/>
              <a:defRPr/>
            </a:pPr>
            <a:r>
              <a:rPr lang="el-GR" sz="2000" b="1" dirty="0" smtClean="0"/>
              <a:t>Λευκωσία </a:t>
            </a:r>
            <a:r>
              <a:rPr lang="el-GR" sz="2000" b="1" dirty="0"/>
              <a:t>-</a:t>
            </a:r>
            <a:r>
              <a:rPr lang="el-GR" sz="2000" b="1" dirty="0" smtClean="0"/>
              <a:t> Λάρνακα - Αμμόχωστο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endParaRPr lang="el-GR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242884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Ψυχολογικές επιπτώσεις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52565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Κοινωνική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απομόνωση:</a:t>
            </a:r>
          </a:p>
          <a:p>
            <a:pPr>
              <a:lnSpc>
                <a:spcPct val="150000"/>
              </a:lnSpc>
            </a:pPr>
            <a:r>
              <a:rPr lang="el-GR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υπερβολική χρήση του διαδικτύου </a:t>
            </a:r>
            <a:endParaRPr lang="el-GR" sz="30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sz="3000" dirty="0" smtClean="0"/>
              <a:t>μπορεί </a:t>
            </a:r>
            <a:r>
              <a:rPr lang="el-GR" sz="3000" dirty="0"/>
              <a:t>να οδηγήσει σε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απομόνωση από τους πραγματικούς κοινωνικούς </a:t>
            </a:r>
            <a:r>
              <a:rPr lang="el-GR" sz="3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κύκλους</a:t>
            </a:r>
          </a:p>
          <a:p>
            <a:pPr lvl="1">
              <a:lnSpc>
                <a:spcPct val="150000"/>
              </a:lnSpc>
            </a:pPr>
            <a:r>
              <a:rPr lang="el-GR" sz="3000" dirty="0" smtClean="0"/>
              <a:t>καθώς </a:t>
            </a:r>
            <a:r>
              <a:rPr lang="el-GR" sz="3000" dirty="0"/>
              <a:t>τα παιδιά </a:t>
            </a:r>
            <a:r>
              <a:rPr lang="el-GR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προτιμούν την επικοινωνία </a:t>
            </a:r>
            <a:endParaRPr lang="el-GR" sz="30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lnSpc>
                <a:spcPct val="150000"/>
              </a:lnSpc>
            </a:pPr>
            <a:r>
              <a:rPr lang="el-GR" sz="3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μέσω διαδικτύου</a:t>
            </a:r>
          </a:p>
          <a:p>
            <a:pPr lvl="2">
              <a:lnSpc>
                <a:spcPct val="150000"/>
              </a:lnSpc>
            </a:pPr>
            <a:r>
              <a:rPr lang="el-GR" sz="3000" dirty="0" smtClean="0"/>
              <a:t> </a:t>
            </a:r>
            <a:r>
              <a:rPr lang="el-GR" sz="3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ΑΝΤΙ</a:t>
            </a:r>
            <a:r>
              <a:rPr lang="el-GR" sz="3000" dirty="0" smtClean="0"/>
              <a:t> </a:t>
            </a:r>
            <a:r>
              <a:rPr lang="el-GR" sz="3000" dirty="0"/>
              <a:t>της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αντίστοιχης ανταλλαγής πραγματικών </a:t>
            </a:r>
            <a:r>
              <a:rPr lang="el-GR" sz="3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εμπειριώ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731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Ψυχολογικές επιπτώσεις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252520" cy="5544616"/>
          </a:xfrm>
        </p:spPr>
        <p:txBody>
          <a:bodyPr>
            <a:normAutofit fontScale="92500"/>
          </a:bodyPr>
          <a:lstStyle/>
          <a:p>
            <a:pPr>
              <a:lnSpc>
                <a:spcPct val="160000"/>
              </a:lnSpc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Απομόνωση από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τους πραγματικούς κοινωνικούς κύκλους.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l-GR" sz="1100" dirty="0"/>
          </a:p>
          <a:p>
            <a:pPr>
              <a:lnSpc>
                <a:spcPct val="150000"/>
              </a:lnSpc>
            </a:pP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παιδιά 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που περνούν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περισσότερο χρόνο στο 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διαδίκτυο</a:t>
            </a:r>
          </a:p>
          <a:p>
            <a:pPr lvl="1">
              <a:lnSpc>
                <a:spcPct val="150000"/>
              </a:lnSpc>
            </a:pPr>
            <a:r>
              <a:rPr lang="el-GR" dirty="0" smtClean="0"/>
              <a:t> </a:t>
            </a:r>
            <a:r>
              <a:rPr lang="el-GR" sz="3000" dirty="0"/>
              <a:t>μπορεί να </a:t>
            </a:r>
            <a:r>
              <a:rPr lang="el-GR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απομακρύνονται από τις πραγματικές κοινωνικές </a:t>
            </a:r>
            <a:r>
              <a:rPr lang="el-GR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δραστηριότητες</a:t>
            </a:r>
          </a:p>
          <a:p>
            <a:pPr lvl="1">
              <a:lnSpc>
                <a:spcPct val="150000"/>
              </a:lnSpc>
            </a:pPr>
            <a:r>
              <a:rPr lang="el-GR" sz="3000" dirty="0" smtClean="0"/>
              <a:t>προκαλώντας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αισθήματα </a:t>
            </a:r>
            <a:r>
              <a:rPr lang="el-GR" sz="3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ΜΟΝΑΞΙΑΣ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και </a:t>
            </a:r>
            <a:r>
              <a:rPr lang="el-GR" sz="3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ΑΠΟΞΕΝΩΣΗΣ.</a:t>
            </a:r>
            <a:endParaRPr lang="el-GR" sz="30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3622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Ψυχολογικές επιπτώσεις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40768"/>
            <a:ext cx="8892480" cy="540060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Απώλεια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ενδιαφέροντος για τις συνηθισμένες δραστηριότητες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el-G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Παιδιά που παραμένουν πολλές ώρες μπροστά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dirty="0" smtClean="0"/>
              <a:t>σε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οθόνες υπολογιστών ή κινητών τηλεφώνων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dirty="0" smtClean="0"/>
              <a:t>μπορεί </a:t>
            </a:r>
            <a:r>
              <a:rPr lang="el-GR" dirty="0"/>
              <a:t>να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χάνουν το ενδιαφέρον τους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dirty="0" smtClean="0"/>
              <a:t>για </a:t>
            </a:r>
            <a:r>
              <a:rPr lang="el-GR" dirty="0"/>
              <a:t>δραστηριότητες που θεωρούνται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κοινωνικά ή φυσικά υγιείς.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6604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Ψυχολογικές επιπτώσεις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856984" cy="5301208"/>
          </a:xfrm>
        </p:spPr>
        <p:txBody>
          <a:bodyPr>
            <a:normAutofit fontScale="92500" lnSpcReduction="10000"/>
          </a:bodyPr>
          <a:lstStyle/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μακρά περίοδος χρόνου μπροστά σε οθόνες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dirty="0" smtClean="0"/>
              <a:t>μπορεί </a:t>
            </a:r>
            <a:r>
              <a:rPr lang="el-GR" dirty="0"/>
              <a:t>να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μειώσει το ενδιαφέρον </a:t>
            </a:r>
            <a:r>
              <a:rPr lang="el-GR" dirty="0"/>
              <a:t>των παιδιών </a:t>
            </a:r>
            <a:endParaRPr lang="el-GR" dirty="0" smtClean="0"/>
          </a:p>
          <a:p>
            <a:pPr lvl="1"/>
            <a:r>
              <a:rPr lang="el-GR" dirty="0" smtClean="0"/>
              <a:t>για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παραδοσιακές φυσικές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δραστηριότητες.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l-GR" dirty="0"/>
          </a:p>
          <a:p>
            <a:pPr>
              <a:lnSpc>
                <a:spcPct val="110000"/>
              </a:lnSpc>
            </a:pPr>
            <a:r>
              <a:rPr lang="el-G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Μπορεί να 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μείνουν στο </a:t>
            </a:r>
            <a:r>
              <a:rPr lang="el-G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περιθώριο, </a:t>
            </a:r>
            <a:r>
              <a:rPr lang="el-GR" dirty="0" smtClean="0"/>
              <a:t>υπέρ </a:t>
            </a:r>
            <a:r>
              <a:rPr lang="el-GR" dirty="0"/>
              <a:t>της ψηφιακής </a:t>
            </a:r>
            <a:r>
              <a:rPr lang="el-GR" dirty="0" smtClean="0"/>
              <a:t>ψυχαγωγίας</a:t>
            </a:r>
          </a:p>
          <a:p>
            <a:pPr lvl="1">
              <a:lnSpc>
                <a:spcPct val="110000"/>
              </a:lnSpc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επηρεάζοντας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την φυσική υγεία και τις κοινωνικές τους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δεξιότητες</a:t>
            </a:r>
            <a:endParaRPr lang="el-G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lnSpc>
                <a:spcPct val="110000"/>
              </a:lnSpc>
            </a:pP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</a:t>
            </a:r>
            <a:r>
              <a:rPr lang="el-G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αιχνίδια 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στον εξωτερικό </a:t>
            </a:r>
            <a:r>
              <a:rPr lang="el-G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χώρο</a:t>
            </a:r>
          </a:p>
          <a:p>
            <a:pPr lvl="2">
              <a:lnSpc>
                <a:spcPct val="110000"/>
              </a:lnSpc>
            </a:pPr>
            <a:r>
              <a:rPr lang="el-G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αθλητικές δραστηριότητες</a:t>
            </a:r>
          </a:p>
          <a:p>
            <a:pPr lvl="2">
              <a:lnSpc>
                <a:spcPct val="110000"/>
              </a:lnSpc>
            </a:pPr>
            <a:r>
              <a:rPr lang="el-G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προσωπικές συναντήσεις</a:t>
            </a:r>
            <a:endParaRPr lang="el-GR" sz="2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7125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Ψυχολογικές επιπτώσεις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Αύξηση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του στρες και της ανησυχίας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el-G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l-GR" dirty="0"/>
              <a:t>Η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συνεχής έκθεση </a:t>
            </a:r>
            <a:r>
              <a:rPr lang="el-GR" dirty="0"/>
              <a:t>σε περιεχόμενο </a:t>
            </a:r>
            <a:r>
              <a:rPr lang="el-GR" dirty="0" smtClean="0"/>
              <a:t>που </a:t>
            </a:r>
            <a:r>
              <a:rPr lang="el-GR" dirty="0"/>
              <a:t>προκαλεί </a:t>
            </a:r>
            <a:endParaRPr lang="el-GR" dirty="0" smtClean="0"/>
          </a:p>
          <a:p>
            <a:pPr lvl="1"/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αγωνία</a:t>
            </a:r>
          </a:p>
          <a:p>
            <a:pPr lvl="1"/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στρες </a:t>
            </a:r>
          </a:p>
          <a:p>
            <a:pPr lvl="1"/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ή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φόβο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l-GR" sz="2800" dirty="0" smtClean="0"/>
              <a:t>μπορεί </a:t>
            </a:r>
            <a:r>
              <a:rPr lang="el-GR" sz="2800" dirty="0"/>
              <a:t>να 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επιδεινώσει την ψυχολογική κατάσταση </a:t>
            </a:r>
            <a:r>
              <a:rPr lang="el-GR" sz="2800" dirty="0"/>
              <a:t>των παιδιών </a:t>
            </a:r>
            <a:endParaRPr lang="el-GR" sz="2800" dirty="0" smtClean="0"/>
          </a:p>
          <a:p>
            <a:pPr lvl="2"/>
            <a:r>
              <a:rPr lang="el-GR" sz="2800" dirty="0" smtClean="0"/>
              <a:t>και </a:t>
            </a:r>
            <a:r>
              <a:rPr lang="el-GR" sz="2800" dirty="0"/>
              <a:t>να </a:t>
            </a:r>
            <a:r>
              <a:rPr lang="el-GR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αυξήσει την ανησυχία </a:t>
            </a:r>
            <a:r>
              <a:rPr lang="el-GR" sz="2800" dirty="0"/>
              <a:t>τους.</a:t>
            </a:r>
          </a:p>
          <a:p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79967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Ψυχολογικές επιπτώσεις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54006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l-GR" dirty="0"/>
              <a:t>Η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συνεχής έκθεση </a:t>
            </a:r>
            <a:r>
              <a:rPr lang="el-GR" dirty="0"/>
              <a:t>σε περιεχόμενο που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προκαλεί άγχος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10000"/>
              </a:lnSpc>
            </a:pPr>
            <a:r>
              <a:rPr lang="el-GR" dirty="0" smtClean="0"/>
              <a:t>μπορεί </a:t>
            </a:r>
            <a:r>
              <a:rPr lang="el-GR" dirty="0"/>
              <a:t>να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αυξήσει τα επίπεδα άγχους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10000"/>
              </a:lnSpc>
            </a:pPr>
            <a:r>
              <a:rPr lang="el-GR" dirty="0" smtClean="0"/>
              <a:t>και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 επιδεινώσει υπάρχοντα προβλήματα ανησυχίας </a:t>
            </a:r>
            <a:r>
              <a:rPr lang="el-GR" dirty="0"/>
              <a:t>στα παιδιά</a:t>
            </a:r>
            <a:r>
              <a:rPr lang="el-GR" dirty="0" smtClean="0"/>
              <a:t>.</a:t>
            </a:r>
          </a:p>
          <a:p>
            <a:endParaRPr lang="el-GR" sz="1000" dirty="0"/>
          </a:p>
          <a:p>
            <a:r>
              <a:rPr lang="el-GR" dirty="0" smtClean="0"/>
              <a:t>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πίεση για τη διατήρηση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dirty="0" smtClean="0"/>
              <a:t>μιας </a:t>
            </a:r>
            <a:r>
              <a:rPr lang="el-GR" dirty="0"/>
              <a:t>καλά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μελετημένης διαδικτυακής 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εικόνας</a:t>
            </a:r>
          </a:p>
          <a:p>
            <a:pPr lvl="1"/>
            <a:r>
              <a:rPr lang="el-GR" dirty="0" smtClean="0"/>
              <a:t> </a:t>
            </a:r>
            <a:r>
              <a:rPr lang="el-GR" dirty="0"/>
              <a:t>ή η ανάγκη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 συμμορφωθούν με διαδικτυακές τάσεις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dirty="0" smtClean="0"/>
              <a:t>μπορεί </a:t>
            </a:r>
            <a:r>
              <a:rPr lang="el-GR" dirty="0"/>
              <a:t>να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συμβάλει στην ανησυχία και το άγχος.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3313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Ψυχολογικές επιπτώσεις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Μειωμένη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αυτοεκτίμηση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el-GR" dirty="0"/>
          </a:p>
          <a:p>
            <a:pPr>
              <a:lnSpc>
                <a:spcPct val="150000"/>
              </a:lnSpc>
            </a:pP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συνεχής σύγκριση με τους άλλους στα </a:t>
            </a:r>
            <a:r>
              <a:rPr lang="el-GR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media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l-GR" sz="2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dirty="0" smtClean="0"/>
              <a:t>μπορεί </a:t>
            </a:r>
            <a:r>
              <a:rPr lang="el-GR" dirty="0"/>
              <a:t>να οδηγήσει σε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μειωμένη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αυτοεκτίμηση</a:t>
            </a:r>
          </a:p>
          <a:p>
            <a:pPr lvl="1">
              <a:lnSpc>
                <a:spcPct val="150000"/>
              </a:lnSpc>
            </a:pPr>
            <a:r>
              <a:rPr lang="el-GR" dirty="0" smtClean="0"/>
              <a:t>καθώς </a:t>
            </a:r>
            <a:r>
              <a:rPr lang="el-GR" dirty="0"/>
              <a:t>τα παιδιά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αρχίζουν να αμφισβητούν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lnSpc>
                <a:spcPct val="150000"/>
              </a:lnSpc>
            </a:pPr>
            <a:r>
              <a:rPr lang="el-G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την 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αξία και την εικόνα τους.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9084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Ψυχολογικές επιπτώσεις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9252520" cy="5472608"/>
          </a:xfrm>
        </p:spPr>
        <p:txBody>
          <a:bodyPr>
            <a:normAutofit/>
          </a:bodyPr>
          <a:lstStyle/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σύγκριση του εαυτού με άλλους </a:t>
            </a:r>
            <a:r>
              <a:rPr lang="el-GR" dirty="0"/>
              <a:t>σε κοινωνικά μέσα </a:t>
            </a:r>
            <a:endParaRPr lang="el-GR" dirty="0" smtClean="0"/>
          </a:p>
          <a:p>
            <a:pPr lvl="1"/>
            <a:r>
              <a:rPr lang="el-GR" dirty="0" smtClean="0"/>
              <a:t>μπορεί </a:t>
            </a:r>
            <a:r>
              <a:rPr lang="el-GR" dirty="0"/>
              <a:t>να οδηγήσει σε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μειωμένη αυτοεκτίμηση.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l-GR" sz="1000" dirty="0"/>
          </a:p>
          <a:p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Τα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παιδιά μπορεί να αναπτύξουν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απαιτητικά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πρότυπα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ή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ανεπίτευκτες εικόνες </a:t>
            </a:r>
            <a:r>
              <a:rPr lang="el-GR" dirty="0"/>
              <a:t>για το τι συνιστά </a:t>
            </a:r>
            <a:endParaRPr lang="el-GR" dirty="0" smtClean="0"/>
          </a:p>
          <a:p>
            <a:pPr lvl="2"/>
            <a:r>
              <a:rPr lang="el-GR" sz="2800" b="1" u="sng" dirty="0" smtClean="0"/>
              <a:t>ομορφιά</a:t>
            </a:r>
          </a:p>
          <a:p>
            <a:pPr lvl="2"/>
            <a:r>
              <a:rPr lang="el-GR" sz="2800" b="1" u="sng" dirty="0" smtClean="0"/>
              <a:t>επιτυχία </a:t>
            </a:r>
            <a:r>
              <a:rPr lang="el-GR" sz="2800" b="1" u="sng" dirty="0"/>
              <a:t>και </a:t>
            </a:r>
            <a:r>
              <a:rPr lang="el-GR" sz="2800" b="1" u="sng" dirty="0" smtClean="0"/>
              <a:t>ευτυχία</a:t>
            </a:r>
          </a:p>
          <a:p>
            <a:pPr lvl="1"/>
            <a:r>
              <a:rPr lang="el-GR" dirty="0" smtClean="0"/>
              <a:t> </a:t>
            </a:r>
            <a:r>
              <a:rPr lang="el-GR" dirty="0"/>
              <a:t>προκαλώντας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αισθήματα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ανεπάρκειας ή δυσαρέσκειας </a:t>
            </a:r>
            <a:r>
              <a:rPr lang="el-GR" dirty="0"/>
              <a:t>με τη ζωή </a:t>
            </a:r>
            <a:r>
              <a:rPr lang="el-GR" dirty="0" smtClean="0"/>
              <a:t>τους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0529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Ψυχολογικές επιπτώσεις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Δυσκολίες στην αναγνώριση των συναισθημάτων:</a:t>
            </a:r>
          </a:p>
          <a:p>
            <a:pPr marL="0" indent="0">
              <a:buNone/>
            </a:pPr>
            <a:endParaRPr lang="el-GR" dirty="0" smtClean="0"/>
          </a:p>
          <a:p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υπερβολική επικοινωνία μέσω διαδικτύου μπορεί </a:t>
            </a:r>
          </a:p>
          <a:p>
            <a:pPr lvl="1">
              <a:lnSpc>
                <a:spcPct val="150000"/>
              </a:lnSpc>
            </a:pPr>
            <a:r>
              <a:rPr lang="el-GR" dirty="0" smtClean="0"/>
              <a:t>να 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μειώσει την ικανότητα </a:t>
            </a:r>
            <a:r>
              <a:rPr lang="el-GR" dirty="0" smtClean="0"/>
              <a:t>των παιδιών </a:t>
            </a:r>
          </a:p>
          <a:p>
            <a:pPr lvl="2">
              <a:lnSpc>
                <a:spcPct val="150000"/>
              </a:lnSpc>
            </a:pPr>
            <a:r>
              <a:rPr lang="el-GR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 αναγνωρίζουν και να εκφράζουν </a:t>
            </a:r>
            <a:r>
              <a:rPr lang="el-G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τα συναισθήματά τους </a:t>
            </a:r>
          </a:p>
          <a:p>
            <a:pPr lvl="2">
              <a:lnSpc>
                <a:spcPct val="150000"/>
              </a:lnSpc>
            </a:pPr>
            <a:r>
              <a:rPr lang="el-G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στο πραγματικό κόσμο.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8320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Ψυχολογικές επιπτώσεις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9324528" cy="542920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Αυτές οι ψυχολογικές επιπτώσεις υπογραμμίζουν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τη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σημασία της διατήρησης 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μιας</a:t>
            </a:r>
          </a:p>
          <a:p>
            <a:pPr lvl="2">
              <a:lnSpc>
                <a:spcPct val="150000"/>
              </a:lnSpc>
            </a:pPr>
            <a:r>
              <a:rPr lang="el-GR" sz="2800" dirty="0" smtClean="0"/>
              <a:t> </a:t>
            </a:r>
            <a:r>
              <a:rPr lang="el-GR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ισορροπημένης και υγιούς σχέσης </a:t>
            </a:r>
            <a:r>
              <a:rPr lang="el-GR" sz="2800" dirty="0"/>
              <a:t>με την 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τεχνολογία και το </a:t>
            </a:r>
            <a:r>
              <a:rPr lang="el-G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διαδίκτυο</a:t>
            </a:r>
          </a:p>
          <a:p>
            <a:pPr lvl="1">
              <a:lnSpc>
                <a:spcPct val="150000"/>
              </a:lnSpc>
            </a:pP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καθώς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και της υποστήριξης των παιδιών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lnSpc>
                <a:spcPct val="150000"/>
              </a:lnSpc>
            </a:pPr>
            <a:r>
              <a:rPr lang="el-GR" sz="2800" dirty="0" smtClean="0"/>
              <a:t>για </a:t>
            </a:r>
            <a:r>
              <a:rPr lang="el-GR" sz="2800" dirty="0"/>
              <a:t>την </a:t>
            </a:r>
            <a:r>
              <a:rPr lang="el-GR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ανάπτυξη των δεξιοτήτων</a:t>
            </a:r>
            <a:r>
              <a:rPr lang="el-GR" sz="2800" dirty="0"/>
              <a:t> </a:t>
            </a:r>
            <a:r>
              <a:rPr lang="el-GR" sz="2800" dirty="0" smtClean="0"/>
              <a:t>που </a:t>
            </a:r>
            <a:r>
              <a:rPr lang="el-GR" sz="2800" dirty="0"/>
              <a:t>απαιτούνται </a:t>
            </a:r>
            <a:endParaRPr lang="el-GR" sz="2800" dirty="0" smtClean="0"/>
          </a:p>
          <a:p>
            <a:pPr lvl="3">
              <a:lnSpc>
                <a:spcPct val="150000"/>
              </a:lnSpc>
            </a:pPr>
            <a:r>
              <a:rPr lang="el-GR" sz="2800" dirty="0" smtClean="0"/>
              <a:t>για </a:t>
            </a:r>
            <a:r>
              <a:rPr lang="el-GR" sz="2800" dirty="0"/>
              <a:t>μια </a:t>
            </a:r>
            <a:r>
              <a:rPr lang="el-GR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ευτυχισμένη και επιτυχημένη ζωή </a:t>
            </a:r>
            <a:endParaRPr lang="el-GR" sz="28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3">
              <a:lnSpc>
                <a:spcPct val="150000"/>
              </a:lnSpc>
            </a:pPr>
            <a:r>
              <a:rPr lang="el-G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εκτός 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του διαδικτύου.</a:t>
            </a:r>
          </a:p>
        </p:txBody>
      </p:sp>
    </p:spTree>
    <p:extLst>
      <p:ext uri="{BB962C8B-B14F-4D97-AF65-F5344CB8AC3E}">
        <p14:creationId xmlns:p14="http://schemas.microsoft.com/office/powerpoint/2010/main" val="277980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99602"/>
            <a:ext cx="9144000" cy="147002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Αντίσταση</a:t>
            </a:r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των παιδιών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στην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υπερβολική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χρήση του διαδικτύου: 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Πώς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υποστηρίξουμε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τα παιδιά μας</a:t>
            </a:r>
            <a:endParaRPr lang="el-G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185902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51520" y="2130425"/>
            <a:ext cx="8712968" cy="1470025"/>
          </a:xfrm>
        </p:spPr>
        <p:txBody>
          <a:bodyPr>
            <a:noAutofit/>
          </a:bodyPr>
          <a:lstStyle/>
          <a:p>
            <a:r>
              <a:rPr lang="el-GR" sz="6000" b="1" dirty="0" smtClean="0"/>
              <a:t>2. Κοινωνικές </a:t>
            </a:r>
            <a:r>
              <a:rPr lang="el-GR" sz="6000" b="1" dirty="0"/>
              <a:t>επιπτώσεις:</a:t>
            </a:r>
            <a:r>
              <a:rPr lang="el-GR" sz="6000" dirty="0"/>
              <a:t/>
            </a:r>
            <a:br>
              <a:rPr lang="el-GR" sz="6000" dirty="0"/>
            </a:br>
            <a:endParaRPr lang="el-GR" sz="6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1433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Κίνδυνοι της υπερβολικής χρήσης του διαδικτύου: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9217024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Κοινωνικές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επιπτώσεις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endParaRPr lang="el-G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Μείωση της ικανότητας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ανάπτυξης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και διατήρησης σχέσεων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l-GR" dirty="0"/>
          </a:p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Απώλεια ενδιαφέροντος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dirty="0" smtClean="0"/>
              <a:t>για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πραγματικά κοινωνικά δρώμενα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dirty="0" smtClean="0"/>
              <a:t>λόγω </a:t>
            </a:r>
            <a:r>
              <a:rPr lang="el-GR" dirty="0"/>
              <a:t>της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υπερκατανάλωσης ψηφιακής πληροφορίας.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8825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7504" y="2130425"/>
            <a:ext cx="9036496" cy="1470025"/>
          </a:xfrm>
        </p:spPr>
        <p:txBody>
          <a:bodyPr>
            <a:noAutofit/>
          </a:bodyPr>
          <a:lstStyle/>
          <a:p>
            <a:r>
              <a:rPr lang="el-GR" sz="5400" b="1" dirty="0" smtClean="0"/>
              <a:t>3. Εκπαιδευτικές </a:t>
            </a:r>
            <a:r>
              <a:rPr lang="el-GR" sz="5400" b="1" dirty="0"/>
              <a:t>επιπτώσεις:</a:t>
            </a:r>
            <a:r>
              <a:rPr lang="el-GR" sz="5400" dirty="0"/>
              <a:t/>
            </a:r>
            <a:br>
              <a:rPr lang="el-GR" sz="5400" dirty="0"/>
            </a:br>
            <a:endParaRPr lang="el-GR" sz="54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4577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Κίνδυνοι της υπερβολικής χρήσης του διαδικτύου: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5141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Εκπαιδευτικές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επιπτώσεις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Μείωση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dirty="0" smtClean="0"/>
              <a:t>της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συγκέντρωσης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dirty="0" smtClean="0"/>
              <a:t>και </a:t>
            </a:r>
            <a:r>
              <a:rPr lang="el-GR" dirty="0"/>
              <a:t>της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ικανότητας μάθησης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dirty="0" smtClean="0"/>
              <a:t>λόγω </a:t>
            </a:r>
            <a:r>
              <a:rPr lang="el-GR" dirty="0"/>
              <a:t>συνεχούς διακοπής από τις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οθόνες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l-GR" sz="1100" dirty="0"/>
          </a:p>
          <a:p>
            <a:r>
              <a:rPr lang="el-GR" b="1" u="sng" dirty="0"/>
              <a:t>Περιορισμός στην ανάπτυξη δεξιοτήτων </a:t>
            </a:r>
            <a:r>
              <a:rPr lang="el-GR" b="1" u="sng" dirty="0" smtClean="0"/>
              <a:t>όπως</a:t>
            </a:r>
          </a:p>
          <a:p>
            <a:pPr lvl="1"/>
            <a:r>
              <a:rPr lang="el-GR" dirty="0" smtClean="0"/>
              <a:t> </a:t>
            </a:r>
            <a:r>
              <a:rPr lang="el-GR" dirty="0"/>
              <a:t>η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επίλυση προβλημάτων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dirty="0" smtClean="0"/>
              <a:t>και </a:t>
            </a:r>
            <a:r>
              <a:rPr lang="el-GR" dirty="0"/>
              <a:t>η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κριτική σκέψη</a:t>
            </a:r>
          </a:p>
          <a:p>
            <a:endParaRPr lang="el-G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7630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964488" cy="194664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Στρατηγικές </a:t>
            </a:r>
            <a:b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για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την υποστήριξη της αντίστασης:</a:t>
            </a:r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7828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Στρατηγικές για την υποστήριξη της </a:t>
            </a:r>
            <a:r>
              <a:rPr lang="el-GR" b="1" dirty="0" smtClean="0"/>
              <a:t>αντίστασης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4525963"/>
          </a:xfrm>
        </p:spPr>
        <p:txBody>
          <a:bodyPr/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l-GR" b="1" dirty="0"/>
              <a:t>Ενημέρωση και </a:t>
            </a:r>
            <a:r>
              <a:rPr lang="el-GR" b="1" dirty="0" smtClean="0"/>
              <a:t>επικοινωνία</a:t>
            </a:r>
            <a:endParaRPr lang="el-GR" dirty="0"/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l-GR" b="1" dirty="0"/>
              <a:t>Θέσπιση </a:t>
            </a:r>
            <a:r>
              <a:rPr lang="el-GR" b="1" dirty="0" err="1"/>
              <a:t>όριων</a:t>
            </a:r>
            <a:r>
              <a:rPr lang="el-GR" b="1" dirty="0"/>
              <a:t> και </a:t>
            </a:r>
            <a:r>
              <a:rPr lang="el-GR" b="1" dirty="0" smtClean="0"/>
              <a:t>περιορισμών</a:t>
            </a:r>
            <a:endParaRPr lang="el-GR" dirty="0"/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l-GR" b="1" dirty="0" smtClean="0"/>
              <a:t>Ενεργή συμμετοχή </a:t>
            </a:r>
            <a:r>
              <a:rPr lang="el-GR" b="1" dirty="0"/>
              <a:t>των γονιών στην υποστήριξη των παιδιών</a:t>
            </a:r>
          </a:p>
        </p:txBody>
      </p:sp>
    </p:spTree>
    <p:extLst>
      <p:ext uri="{BB962C8B-B14F-4D97-AF65-F5344CB8AC3E}">
        <p14:creationId xmlns:p14="http://schemas.microsoft.com/office/powerpoint/2010/main" val="4112748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 smtClean="0"/>
              <a:t>1. Ενημέρωση </a:t>
            </a:r>
            <a:r>
              <a:rPr lang="el-GR" b="1" dirty="0"/>
              <a:t>και </a:t>
            </a:r>
            <a:r>
              <a:rPr lang="el-GR" b="1" dirty="0" smtClean="0"/>
              <a:t>επικοινωνία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4785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Στρατηγικές για την υποστήριξη της αντίστασης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97152"/>
          </a:xfrm>
        </p:spPr>
        <p:txBody>
          <a:bodyPr>
            <a:normAutofit/>
          </a:bodyPr>
          <a:lstStyle/>
          <a:p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Ενημέρωση και επικοινωνία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endParaRPr lang="el-G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Οργάνωση εργαστηρίων και σεμιναρίων για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τους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γονείς και τα παιδιά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dirty="0" smtClean="0"/>
              <a:t>για </a:t>
            </a:r>
            <a:r>
              <a:rPr lang="el-GR" dirty="0"/>
              <a:t>τη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συνειδητή και υγιή χρήση</a:t>
            </a:r>
            <a:r>
              <a:rPr lang="el-GR" dirty="0"/>
              <a:t> του διαδικτύου</a:t>
            </a:r>
            <a:r>
              <a:rPr lang="el-GR" dirty="0" smtClean="0"/>
              <a:t>.</a:t>
            </a:r>
          </a:p>
          <a:p>
            <a:pPr lvl="1"/>
            <a:endParaRPr lang="el-GR" dirty="0"/>
          </a:p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Δημιουργία ομάδων συζήτησης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dirty="0" smtClean="0"/>
              <a:t>για </a:t>
            </a:r>
            <a:r>
              <a:rPr lang="el-GR" dirty="0"/>
              <a:t>να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ανταλλάξουν γνώμες και εμπειρίες </a:t>
            </a:r>
            <a:r>
              <a:rPr lang="el-GR" dirty="0"/>
              <a:t>για το θέμα.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0653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856984" cy="1470025"/>
          </a:xfrm>
        </p:spPr>
        <p:txBody>
          <a:bodyPr>
            <a:normAutofit/>
          </a:bodyPr>
          <a:lstStyle/>
          <a:p>
            <a:r>
              <a:rPr lang="el-GR" b="1" dirty="0" smtClean="0"/>
              <a:t>2. Θέσπιση ορίων </a:t>
            </a:r>
            <a:r>
              <a:rPr lang="el-GR" b="1" dirty="0"/>
              <a:t>και </a:t>
            </a:r>
            <a:r>
              <a:rPr lang="el-GR" b="1" dirty="0" smtClean="0"/>
              <a:t>περιορισμών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451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Στρατηγικές για την υποστήριξη της αντίστασης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Θέσπιση </a:t>
            </a:r>
            <a:r>
              <a:rPr lang="el-GR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όριων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και περιορισμών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endParaRPr lang="el-G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Εφαρμογή τεχνικών </a:t>
            </a:r>
            <a:r>
              <a:rPr lang="el-GR" dirty="0" smtClean="0"/>
              <a:t>όπως η </a:t>
            </a:r>
            <a:r>
              <a:rPr lang="el-GR" dirty="0"/>
              <a:t>χρήση </a:t>
            </a:r>
            <a:r>
              <a:rPr lang="el-GR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parental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controls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dirty="0"/>
              <a:t>για </a:t>
            </a:r>
            <a:endParaRPr lang="el-GR" dirty="0" smtClean="0"/>
          </a:p>
          <a:p>
            <a:pPr lvl="1"/>
            <a:r>
              <a:rPr lang="el-GR" dirty="0" smtClean="0"/>
              <a:t>τον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έλεγχο του χρόνου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dirty="0" smtClean="0"/>
              <a:t>και </a:t>
            </a:r>
            <a:r>
              <a:rPr lang="el-GR" dirty="0"/>
              <a:t>του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περιεχομένου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l-GR" dirty="0"/>
          </a:p>
          <a:p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Οριοθέτηση χρόνου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καθημερινής χρήσης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5476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1470025"/>
          </a:xfrm>
        </p:spPr>
        <p:txBody>
          <a:bodyPr>
            <a:normAutofit/>
          </a:bodyPr>
          <a:lstStyle/>
          <a:p>
            <a:r>
              <a:rPr lang="el-GR" sz="6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Στόχος</a:t>
            </a:r>
            <a:endParaRPr lang="el-GR" sz="6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0" y="1844824"/>
            <a:ext cx="9144000" cy="4248472"/>
          </a:xfrm>
        </p:spPr>
        <p:txBody>
          <a:bodyPr>
            <a:normAutofit fontScale="77500" lnSpcReduction="20000"/>
          </a:bodyPr>
          <a:lstStyle/>
          <a:p>
            <a:pPr algn="l">
              <a:lnSpc>
                <a:spcPct val="160000"/>
              </a:lnSpc>
            </a:pPr>
            <a:r>
              <a:rPr lang="el-GR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Ενδυνάμωση των γονέων </a:t>
            </a:r>
            <a:r>
              <a:rPr lang="el-GR" sz="4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στη σχέση με το παιδί </a:t>
            </a:r>
            <a:r>
              <a:rPr lang="el-GR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όσο αφορά στη </a:t>
            </a:r>
            <a:r>
              <a:rPr lang="el-GR" sz="4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χρήση ηλεκτρονικών μεσών.</a:t>
            </a:r>
          </a:p>
          <a:p>
            <a:pPr algn="l">
              <a:lnSpc>
                <a:spcPct val="160000"/>
              </a:lnSpc>
            </a:pPr>
            <a:endParaRPr lang="el-GR" sz="40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>
              <a:lnSpc>
                <a:spcPct val="160000"/>
              </a:lnSpc>
            </a:pPr>
            <a:r>
              <a:rPr lang="el-GR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Επισήμανση </a:t>
            </a:r>
            <a:r>
              <a:rPr lang="el-G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της ανάγκης </a:t>
            </a:r>
            <a:r>
              <a:rPr lang="el-GR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για </a:t>
            </a:r>
            <a:r>
              <a:rPr lang="el-GR" sz="4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ενεργή συμμετοχή </a:t>
            </a:r>
            <a:r>
              <a:rPr lang="el-GR" sz="4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των γονιών </a:t>
            </a:r>
            <a:r>
              <a:rPr lang="el-GR" sz="4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στην </a:t>
            </a:r>
            <a:r>
              <a:rPr lang="el-G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υποστήριξη των παιδιών</a:t>
            </a:r>
            <a:r>
              <a:rPr lang="el-GR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l">
              <a:lnSpc>
                <a:spcPct val="160000"/>
              </a:lnSpc>
            </a:pPr>
            <a:endParaRPr lang="el-GR" sz="4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l-GR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4893126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8856984" cy="316835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b="1" dirty="0" smtClean="0"/>
              <a:t>3. Ενεργή συμμετοχή </a:t>
            </a:r>
            <a:r>
              <a:rPr lang="el-GR" b="1" dirty="0"/>
              <a:t>των γονιών στην υποστήριξη των </a:t>
            </a:r>
            <a:r>
              <a:rPr lang="el-GR" b="1" dirty="0" smtClean="0"/>
              <a:t>παιδιών</a:t>
            </a:r>
            <a:endParaRPr lang="el-GR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260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Ενεργή συμμετοχή των γονιών στην υποστήριξη των παιδιών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5141168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l-GR" b="1" dirty="0"/>
              <a:t>Δημιουργία ανοιχτού </a:t>
            </a:r>
            <a:r>
              <a:rPr lang="el-GR" b="1" dirty="0" smtClean="0"/>
              <a:t>διαλόγου</a:t>
            </a:r>
            <a:endParaRPr lang="el-GR" dirty="0"/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l-GR" b="1" dirty="0"/>
              <a:t>Καθορίστε κανόνες </a:t>
            </a:r>
            <a:r>
              <a:rPr lang="el-GR" b="1" dirty="0" smtClean="0"/>
              <a:t>χρήσης</a:t>
            </a:r>
            <a:endParaRPr lang="el-GR" dirty="0"/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l-GR" b="1" dirty="0"/>
              <a:t>Παραδείγματα προς </a:t>
            </a:r>
            <a:r>
              <a:rPr lang="el-GR" b="1" dirty="0" smtClean="0"/>
              <a:t>μίμηση</a:t>
            </a:r>
            <a:endParaRPr lang="el-GR" dirty="0"/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l-GR" b="1" dirty="0"/>
              <a:t>Ενθαρρύνετε την αναζήτηση </a:t>
            </a:r>
            <a:r>
              <a:rPr lang="el-GR" b="1" dirty="0" smtClean="0"/>
              <a:t>βοήθειας</a:t>
            </a:r>
            <a:endParaRPr lang="el-GR" dirty="0"/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l-GR" b="1" dirty="0"/>
              <a:t>Συμμετοχή σε κοινές </a:t>
            </a:r>
            <a:r>
              <a:rPr lang="el-GR" b="1" dirty="0" smtClean="0"/>
              <a:t>δραστηριότητες</a:t>
            </a:r>
            <a:endParaRPr lang="el-GR" dirty="0"/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l-GR" b="1" dirty="0"/>
              <a:t>Παροχή συνεχούς </a:t>
            </a:r>
            <a:r>
              <a:rPr lang="el-GR" b="1" dirty="0" smtClean="0"/>
              <a:t>υποστήριξης</a:t>
            </a:r>
            <a:endParaRPr lang="el-GR" dirty="0"/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l-GR" b="1" dirty="0"/>
              <a:t>Προαγωγή Ψηφιακής </a:t>
            </a:r>
            <a:r>
              <a:rPr lang="el-GR" b="1" dirty="0" smtClean="0"/>
              <a:t>Γραμματείας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l-GR" b="1" dirty="0"/>
              <a:t>Δημιουργία Ασφαλούς Ψηφιακής </a:t>
            </a:r>
            <a:r>
              <a:rPr lang="el-GR" b="1" dirty="0" smtClean="0"/>
              <a:t>Περιβάλλοντος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l-GR" b="1" dirty="0"/>
              <a:t>Προώθηση Υγιούς Ψηφιακής </a:t>
            </a:r>
            <a:r>
              <a:rPr lang="el-GR" b="1" dirty="0" smtClean="0"/>
              <a:t>Χρήσης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l-GR" b="1" dirty="0"/>
              <a:t>Ανάπτυξη Αντίστασης και </a:t>
            </a:r>
            <a:r>
              <a:rPr lang="el-GR" b="1" dirty="0" smtClean="0"/>
              <a:t>Αυτοελέγχου</a:t>
            </a:r>
            <a:endParaRPr lang="el-GR" dirty="0"/>
          </a:p>
          <a:p>
            <a:pPr>
              <a:lnSpc>
                <a:spcPct val="120000"/>
              </a:lnSpc>
            </a:pPr>
            <a:endParaRPr lang="el-GR" dirty="0"/>
          </a:p>
          <a:p>
            <a:pPr>
              <a:lnSpc>
                <a:spcPct val="120000"/>
              </a:lnSpc>
            </a:pPr>
            <a:endParaRPr lang="el-GR" dirty="0"/>
          </a:p>
          <a:p>
            <a:pPr>
              <a:lnSpc>
                <a:spcPct val="120000"/>
              </a:lnSpc>
            </a:pPr>
            <a:endParaRPr lang="el-GR" dirty="0"/>
          </a:p>
          <a:p>
            <a:pPr>
              <a:lnSpc>
                <a:spcPct val="120000"/>
              </a:lnSpc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30562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Ενεργή συμμετοχή των γονιών στην υποστήριξη των παιδιών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Δημιουργία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ανοιχτού διαλόγου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endParaRPr lang="el-GR" dirty="0"/>
          </a:p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Ανοίξτε τον διάλογο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 ΤΟ ΠΑΙΔΙ ΣΑΣ </a:t>
            </a:r>
          </a:p>
          <a:p>
            <a:pPr lvl="1"/>
            <a:r>
              <a:rPr lang="el-GR" dirty="0" smtClean="0"/>
              <a:t>για </a:t>
            </a:r>
            <a:r>
              <a:rPr lang="el-GR" dirty="0"/>
              <a:t>τη χρήση του διαδικτύου. </a:t>
            </a:r>
            <a:endParaRPr lang="el-GR" dirty="0" smtClean="0"/>
          </a:p>
          <a:p>
            <a:pPr lvl="1"/>
            <a:endParaRPr lang="el-GR" dirty="0"/>
          </a:p>
          <a:p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Κατανοήστε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τις ανησυχίες του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κούστε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τις ανάγκες του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 ανοιχτό πνεύμα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7444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Ενεργή συμμετοχή των γονιών στην υποστήριξη των παιδιών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Καθορίστε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κανόνες χρήσης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Συμφωνήστε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 ΤΟ ΠΑΙΔΙ ΣΑΣ </a:t>
            </a:r>
          </a:p>
          <a:p>
            <a:pPr lvl="1"/>
            <a:r>
              <a:rPr lang="el-GR" dirty="0" smtClean="0"/>
              <a:t>σε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κανόνες </a:t>
            </a:r>
            <a:r>
              <a:rPr lang="el-GR" dirty="0"/>
              <a:t>για τη χρήση του διαδικτύου </a:t>
            </a:r>
            <a:endParaRPr lang="el-GR" dirty="0" smtClean="0"/>
          </a:p>
          <a:p>
            <a:pPr lvl="1"/>
            <a:r>
              <a:rPr lang="el-GR" dirty="0" smtClean="0"/>
              <a:t>και </a:t>
            </a:r>
            <a:r>
              <a:rPr lang="el-GR" dirty="0"/>
              <a:t>τον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περιορισμό του χρόνου οθόνης.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l-G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Καθορίστε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χρονικά πλαίσια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 ΤΟ ΠΑΙΔΙ ΣΑΣ </a:t>
            </a:r>
          </a:p>
          <a:p>
            <a:pPr lvl="1"/>
            <a:r>
              <a:rPr lang="el-GR" dirty="0" smtClean="0"/>
              <a:t>για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δραστηριότητες εκτός διαδικτύου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5160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Ενεργή συμμετοχή των γονιών στην υποστήριξη των παιδιών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723312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Παραδείγματα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προς μίμηση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el-G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10000"/>
              </a:lnSpc>
            </a:pP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Δείξτε το καλό παράδειγμα ως γονείς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10000"/>
              </a:lnSpc>
            </a:pPr>
            <a:r>
              <a:rPr lang="el-GR" dirty="0" smtClean="0"/>
              <a:t>στο </a:t>
            </a:r>
            <a:r>
              <a:rPr lang="el-GR" dirty="0"/>
              <a:t>πώς να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διατηρούν μια ισορροπημένη και υγιή σχέση </a:t>
            </a:r>
            <a:r>
              <a:rPr lang="el-GR" dirty="0"/>
              <a:t>με την τεχνολογία. </a:t>
            </a:r>
            <a:endParaRPr lang="el-GR" dirty="0" smtClean="0"/>
          </a:p>
          <a:p>
            <a:pPr lvl="1"/>
            <a:endParaRPr lang="el-GR" dirty="0"/>
          </a:p>
          <a:p>
            <a:pPr>
              <a:lnSpc>
                <a:spcPct val="110000"/>
              </a:lnSpc>
            </a:pP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Αυτό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μπορεί να περιλαμβάνει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10000"/>
              </a:lnSpc>
            </a:pPr>
            <a:r>
              <a:rPr lang="el-GR" dirty="0" smtClean="0"/>
              <a:t>τη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δημιουργία χρόνου εκτός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οθόνης</a:t>
            </a:r>
          </a:p>
          <a:p>
            <a:pPr lvl="1">
              <a:lnSpc>
                <a:spcPct val="110000"/>
              </a:lnSpc>
            </a:pPr>
            <a:r>
              <a:rPr lang="el-GR" dirty="0" smtClean="0"/>
              <a:t> </a:t>
            </a:r>
            <a:r>
              <a:rPr lang="el-GR" dirty="0"/>
              <a:t>για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ΟΙΚΟΓΕΝΕΙΑΚΕΣ ΔΡΑΣΤΗΡΙΟΤΗΤΕΣ.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1760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Ενεργή συμμετοχή των γονιών στην υποστήριξη των παιδιών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1411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Ενθαρρύνετε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την αναζήτηση βοήθειας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el-GR" dirty="0"/>
          </a:p>
          <a:p>
            <a:pPr>
              <a:lnSpc>
                <a:spcPct val="110000"/>
              </a:lnSpc>
            </a:pP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Κατανοήστε ότι η υπερβολική χρήση του διαδικτύου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10000"/>
              </a:lnSpc>
            </a:pPr>
            <a:r>
              <a:rPr lang="el-GR" sz="3000" dirty="0" smtClean="0"/>
              <a:t>μπορεί </a:t>
            </a:r>
            <a:r>
              <a:rPr lang="el-GR" sz="3000" dirty="0"/>
              <a:t>να έχει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βαθιές ψυχολογικές συνέπειες. </a:t>
            </a:r>
            <a:endParaRPr lang="el-GR" sz="30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l-GR" sz="1100" dirty="0"/>
          </a:p>
          <a:p>
            <a:pPr>
              <a:lnSpc>
                <a:spcPct val="110000"/>
              </a:lnSpc>
            </a:pP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Ενθαρρύνετε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 παιδί σας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10000"/>
              </a:lnSpc>
            </a:pPr>
            <a:r>
              <a:rPr lang="el-GR" dirty="0" smtClean="0"/>
              <a:t>να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ζητήσει βοήθεια από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ειδικούς</a:t>
            </a:r>
          </a:p>
          <a:p>
            <a:pPr lvl="2">
              <a:lnSpc>
                <a:spcPct val="110000"/>
              </a:lnSpc>
            </a:pPr>
            <a:r>
              <a:rPr lang="el-GR" sz="2800" dirty="0" smtClean="0"/>
              <a:t>όπως </a:t>
            </a:r>
            <a:r>
              <a:rPr lang="el-GR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ΨΥΧΟΛΟΓΟ </a:t>
            </a:r>
          </a:p>
          <a:p>
            <a:pPr lvl="2">
              <a:lnSpc>
                <a:spcPct val="110000"/>
              </a:lnSpc>
            </a:pPr>
            <a:r>
              <a:rPr lang="el-GR" sz="2800" dirty="0" smtClean="0"/>
              <a:t> 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 αισθάνεται ότι το χρειάζεται.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7757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Ενεργή συμμετοχή των γονιών στην υποστήριξη των παιδιών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Συμμετοχή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σε κοινές δραστηριότητες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el-GR" dirty="0"/>
          </a:p>
          <a:p>
            <a:pPr>
              <a:lnSpc>
                <a:spcPct val="150000"/>
              </a:lnSpc>
            </a:pP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Δημιουργήστε ευκαιρίες για κοινές δραστηριότητες </a:t>
            </a:r>
            <a:endParaRPr lang="el-GR" sz="2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dirty="0" smtClean="0"/>
              <a:t>που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ΔΕΝ ΣΧΕΤΙΖΟΝΤΑΙ ΜΕ ΤΗΝ ΤΕΧΝΟΛΟΓΙΑ </a:t>
            </a:r>
            <a:r>
              <a:rPr lang="el-GR" dirty="0" smtClean="0"/>
              <a:t>όπως </a:t>
            </a:r>
          </a:p>
          <a:p>
            <a:pPr lvl="2">
              <a:lnSpc>
                <a:spcPct val="150000"/>
              </a:lnSpc>
            </a:pPr>
            <a:r>
              <a:rPr lang="el-G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παιχνίδια </a:t>
            </a:r>
            <a:r>
              <a:rPr lang="el-G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στον εξωτερικό </a:t>
            </a:r>
            <a:r>
              <a:rPr lang="el-G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χώρο</a:t>
            </a:r>
          </a:p>
          <a:p>
            <a:pPr lvl="2">
              <a:lnSpc>
                <a:spcPct val="150000"/>
              </a:lnSpc>
            </a:pPr>
            <a:r>
              <a:rPr lang="el-G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μαγειρική </a:t>
            </a:r>
            <a:endParaRPr lang="el-GR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lnSpc>
                <a:spcPct val="150000"/>
              </a:lnSpc>
            </a:pPr>
            <a:r>
              <a:rPr lang="el-G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ή </a:t>
            </a:r>
            <a:r>
              <a:rPr lang="el-G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χειροτεχνία.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39814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Ενεργή συμμετοχή των γονιών στην υποστήριξη των παιδιών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3285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Παροχή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συνεχούς υποστήριξης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el-GR" dirty="0"/>
          </a:p>
          <a:p>
            <a:pPr>
              <a:lnSpc>
                <a:spcPct val="150000"/>
              </a:lnSpc>
            </a:pP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Είναι σημαντικό να παραμείνετε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ΔΙΑΘΕΣΙΜΟΙ </a:t>
            </a:r>
          </a:p>
          <a:p>
            <a:pPr lvl="1">
              <a:lnSpc>
                <a:spcPct val="150000"/>
              </a:lnSpc>
            </a:pPr>
            <a:r>
              <a:rPr lang="el-GR" sz="3000" dirty="0" smtClean="0"/>
              <a:t>για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υποστήριξη </a:t>
            </a:r>
            <a:endParaRPr lang="el-GR" sz="30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sz="3000" dirty="0" smtClean="0"/>
              <a:t>και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συνομιλία </a:t>
            </a:r>
            <a:r>
              <a:rPr lang="el-GR" sz="3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 ΤΟ ΠΑΙΔΙ ΣΑΣ. </a:t>
            </a:r>
          </a:p>
          <a:p>
            <a:pPr lvl="1"/>
            <a:endParaRPr lang="el-GR" sz="1200" dirty="0"/>
          </a:p>
          <a:p>
            <a:pPr>
              <a:lnSpc>
                <a:spcPct val="150000"/>
              </a:lnSpc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Ακούστε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τις ανησυχίες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του</a:t>
            </a:r>
          </a:p>
          <a:p>
            <a:pPr lvl="1">
              <a:lnSpc>
                <a:spcPct val="150000"/>
              </a:lnSpc>
            </a:pPr>
            <a:r>
              <a:rPr lang="el-GR" sz="3000" dirty="0" smtClean="0"/>
              <a:t> </a:t>
            </a:r>
            <a:r>
              <a:rPr lang="el-GR" sz="3000" dirty="0"/>
              <a:t>και προσφέρετε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στήριξη και </a:t>
            </a:r>
            <a:r>
              <a:rPr lang="el-GR" sz="3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καθοδήγηση</a:t>
            </a:r>
          </a:p>
          <a:p>
            <a:pPr lvl="1">
              <a:lnSpc>
                <a:spcPct val="150000"/>
              </a:lnSpc>
            </a:pPr>
            <a:r>
              <a:rPr lang="el-GR" sz="3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3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ΟΤΑΝ ΤΟ ΧΡΕΙΑΖΕΤΑΙ.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0652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Ενεργή συμμετοχή των γονιών στην υποστήριξη των παιδιών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507288" cy="5400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Προαγωγή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Ψηφιακής Γραμματείας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Εκπαιδεύστε τον εαυτό σας 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σχετικά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dirty="0" smtClean="0"/>
              <a:t>τις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νέες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τεχνολογίες</a:t>
            </a:r>
          </a:p>
          <a:p>
            <a:pPr lvl="1"/>
            <a:r>
              <a:rPr lang="el-GR" dirty="0" smtClean="0"/>
              <a:t> </a:t>
            </a:r>
            <a:r>
              <a:rPr lang="el-GR" dirty="0"/>
              <a:t>και τις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πλατφόρμες κοινωνικών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μέσων</a:t>
            </a:r>
          </a:p>
          <a:p>
            <a:pPr lvl="2"/>
            <a:r>
              <a:rPr lang="el-GR" dirty="0" smtClean="0"/>
              <a:t> 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που χρησιμοποιούν τα παιδιά. </a:t>
            </a:r>
            <a:endParaRPr lang="el-GR" sz="2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l-GR" sz="1000" dirty="0"/>
          </a:p>
          <a:p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Αυτό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θα σας βοηθήσει να καταλάβετε καλύτερα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την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εμπειρία του παιδιού </a:t>
            </a:r>
            <a:r>
              <a:rPr lang="el-GR" dirty="0"/>
              <a:t>σας στο </a:t>
            </a:r>
            <a:r>
              <a:rPr lang="el-GR" dirty="0" smtClean="0"/>
              <a:t>διαδίκτυο</a:t>
            </a:r>
          </a:p>
          <a:p>
            <a:pPr lvl="1"/>
            <a:r>
              <a:rPr lang="el-GR" dirty="0" smtClean="0"/>
              <a:t> </a:t>
            </a:r>
            <a:r>
              <a:rPr lang="el-GR" dirty="0"/>
              <a:t>και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 το υποστηρίξετε αποτελεσματικότερα.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6593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Ενεργή συμμετοχή των γονιών στην υποστήριξη των παιδιών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40768"/>
            <a:ext cx="9145016" cy="5400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Δημιουργία Ασφαλούς Ψηφιακής Περιβάλλοντος:</a:t>
            </a:r>
          </a:p>
          <a:p>
            <a:pPr marL="0" indent="0">
              <a:buNone/>
            </a:pPr>
            <a:endParaRPr lang="el-GR" dirty="0"/>
          </a:p>
          <a:p>
            <a:pPr>
              <a:lnSpc>
                <a:spcPct val="110000"/>
              </a:lnSpc>
            </a:pP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Καθορίστε όρια και κανόνες χρήσης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10000"/>
              </a:lnSpc>
            </a:pPr>
            <a:r>
              <a:rPr lang="el-GR" dirty="0" smtClean="0"/>
              <a:t>για </a:t>
            </a:r>
            <a:r>
              <a:rPr lang="el-GR" dirty="0"/>
              <a:t>την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προστασία της ασφάλειας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10000"/>
              </a:lnSpc>
            </a:pPr>
            <a:r>
              <a:rPr lang="el-GR" dirty="0" smtClean="0"/>
              <a:t>και </a:t>
            </a:r>
            <a:r>
              <a:rPr lang="el-GR" dirty="0"/>
              <a:t>της </a:t>
            </a:r>
            <a:r>
              <a:rPr lang="el-GR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ιδιωτικότητας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του παιδιού </a:t>
            </a:r>
            <a:r>
              <a:rPr lang="el-GR" dirty="0"/>
              <a:t>σας στο διαδίκτυο. </a:t>
            </a:r>
            <a:endParaRPr lang="el-GR" dirty="0" smtClean="0"/>
          </a:p>
          <a:p>
            <a:endParaRPr lang="el-GR" dirty="0"/>
          </a:p>
          <a:p>
            <a:pPr>
              <a:lnSpc>
                <a:spcPct val="110000"/>
              </a:lnSpc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ΜΙΛΗΣΤΕ ΜΑΖΙ ΤΟΥ </a:t>
            </a:r>
            <a:r>
              <a:rPr lang="el-GR" dirty="0" smtClean="0"/>
              <a:t>για </a:t>
            </a:r>
            <a:r>
              <a:rPr lang="el-GR" dirty="0"/>
              <a:t>τους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κίνδυνους του διαδικτύου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10000"/>
              </a:lnSpc>
            </a:pPr>
            <a:r>
              <a:rPr lang="el-GR" dirty="0" smtClean="0"/>
              <a:t>και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τα μέτρα που μπορεί να λάβει </a:t>
            </a:r>
            <a:r>
              <a:rPr lang="el-GR" dirty="0"/>
              <a:t>για την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ΠΡΟΣΤΑΣΙΑ </a:t>
            </a:r>
            <a:r>
              <a:rPr lang="el-GR" dirty="0" smtClean="0"/>
              <a:t>του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0611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Περιεχόμενο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579296" cy="525658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Κίνδυνοι της υπερβολικής 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χρήσης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του 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διαδικτύου</a:t>
            </a:r>
          </a:p>
          <a:p>
            <a:pPr marL="514350" indent="-514350">
              <a:buFont typeface="+mj-lt"/>
              <a:buAutoNum type="arabicPeriod"/>
            </a:pP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Στρατηγικές για την υποστήριξη της 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αντίστασης</a:t>
            </a:r>
          </a:p>
          <a:p>
            <a:pPr marL="514350" indent="-514350">
              <a:buFont typeface="+mj-lt"/>
              <a:buAutoNum type="arabicPeriod"/>
            </a:pP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Ανάπτυξη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Αντίστασης και 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Αυτοελέγχου</a:t>
            </a:r>
          </a:p>
          <a:p>
            <a:pPr marL="514350" indent="-514350">
              <a:buFont typeface="+mj-lt"/>
              <a:buAutoNum type="arabicPeriod"/>
            </a:pP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Παραδείγματα παιδιών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που έχουν πέσει θύματα της υπερβολικής χρήσης του 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διαδικτύου</a:t>
            </a:r>
          </a:p>
          <a:p>
            <a:pPr marL="514350" indent="-514350">
              <a:buFont typeface="+mj-lt"/>
              <a:buAutoNum type="arabicPeriod"/>
            </a:pP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Σύνοψη</a:t>
            </a:r>
          </a:p>
        </p:txBody>
      </p:sp>
    </p:spTree>
    <p:extLst>
      <p:ext uri="{BB962C8B-B14F-4D97-AF65-F5344CB8AC3E}">
        <p14:creationId xmlns:p14="http://schemas.microsoft.com/office/powerpoint/2010/main" val="65540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Ενεργή συμμετοχή των γονιών στην υποστήριξη των παιδιών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51411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Προώθηση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Υγιούς Ψηφιακής Χρήσης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el-GR" sz="1100" dirty="0"/>
          </a:p>
          <a:p>
            <a:pPr>
              <a:lnSpc>
                <a:spcPct val="150000"/>
              </a:lnSpc>
            </a:pP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Καθοδηγήστε το παιδί σας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sz="3000" dirty="0" smtClean="0"/>
              <a:t>να </a:t>
            </a:r>
            <a:r>
              <a:rPr lang="el-GR" sz="3000" dirty="0"/>
              <a:t>αναπτύξει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υγιείς συνήθειες χρήσης </a:t>
            </a:r>
            <a:r>
              <a:rPr lang="el-GR" sz="3000" dirty="0"/>
              <a:t>του </a:t>
            </a:r>
            <a:r>
              <a:rPr lang="el-GR" sz="3000" dirty="0" smtClean="0"/>
              <a:t>διαδικτύου όπως: </a:t>
            </a:r>
          </a:p>
          <a:p>
            <a:pPr lvl="2">
              <a:lnSpc>
                <a:spcPct val="150000"/>
              </a:lnSpc>
            </a:pPr>
            <a:r>
              <a:rPr lang="el-GR" sz="3000" dirty="0" smtClean="0"/>
              <a:t>τον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περιορισμό του χρόνου </a:t>
            </a:r>
            <a:r>
              <a:rPr lang="el-GR" sz="3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οθόνης</a:t>
            </a:r>
          </a:p>
          <a:p>
            <a:pPr lvl="2">
              <a:lnSpc>
                <a:spcPct val="150000"/>
              </a:lnSpc>
            </a:pPr>
            <a:r>
              <a:rPr lang="el-GR" sz="3000" dirty="0" smtClean="0"/>
              <a:t> </a:t>
            </a:r>
            <a:r>
              <a:rPr lang="el-GR" sz="3000" dirty="0"/>
              <a:t>την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επιλεκτική προβολή </a:t>
            </a:r>
            <a:r>
              <a:rPr lang="el-GR" sz="3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περιεχομένου</a:t>
            </a:r>
          </a:p>
          <a:p>
            <a:pPr lvl="2">
              <a:lnSpc>
                <a:spcPct val="150000"/>
              </a:lnSpc>
            </a:pPr>
            <a:r>
              <a:rPr lang="el-GR" sz="3000" dirty="0" smtClean="0"/>
              <a:t> </a:t>
            </a:r>
            <a:r>
              <a:rPr lang="el-GR" sz="3000" dirty="0"/>
              <a:t>και την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αποφυγή αναζητήσεων </a:t>
            </a:r>
            <a:endParaRPr lang="el-GR" sz="30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sz="3000" dirty="0" smtClean="0"/>
              <a:t>που </a:t>
            </a:r>
            <a:r>
              <a:rPr lang="el-GR" sz="3000" dirty="0"/>
              <a:t>μπορεί να είναι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επιβλαβείς ή ακατάλληλες.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6809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Ενεργή συμμετοχή των γονιών στην υποστήριξη των παιδιών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14116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 Ανάπτυξη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Αντίστασης και Αυτοελέγχου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Διδάξτε στο παιδί σας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dirty="0" smtClean="0"/>
              <a:t>τη 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ΣΗΜΑΣΙΑ</a:t>
            </a:r>
            <a:r>
              <a:rPr lang="el-GR" dirty="0" smtClean="0"/>
              <a:t> </a:t>
            </a:r>
            <a:r>
              <a:rPr lang="el-GR" dirty="0"/>
              <a:t>της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αντίστασης στις πιέσεις του διαδικτύου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dirty="0" smtClean="0"/>
              <a:t>και </a:t>
            </a:r>
            <a:r>
              <a:rPr lang="el-GR" dirty="0"/>
              <a:t>της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αυτοέλεγχου των συναισθημάτων </a:t>
            </a:r>
            <a:r>
              <a:rPr lang="el-GR" dirty="0"/>
              <a:t>του κατά την </a:t>
            </a:r>
            <a:r>
              <a:rPr lang="el-GR" dirty="0" err="1"/>
              <a:t>online</a:t>
            </a:r>
            <a:r>
              <a:rPr lang="el-GR" dirty="0"/>
              <a:t> διαδρομή του. </a:t>
            </a:r>
            <a:endParaRPr lang="el-GR" dirty="0" smtClean="0"/>
          </a:p>
          <a:p>
            <a:pPr lvl="1"/>
            <a:endParaRPr lang="el-GR" dirty="0"/>
          </a:p>
          <a:p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Προσφέρετε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στήριξη και 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εμπιστοσύνη</a:t>
            </a:r>
          </a:p>
          <a:p>
            <a:pPr lvl="1"/>
            <a:r>
              <a:rPr lang="el-GR" dirty="0" smtClean="0"/>
              <a:t> </a:t>
            </a:r>
            <a:r>
              <a:rPr lang="el-GR" dirty="0"/>
              <a:t>ώστε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 αισθάνεται ελεύθερο να σας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αναζητήσει</a:t>
            </a:r>
          </a:p>
          <a:p>
            <a:pPr lvl="1"/>
            <a:r>
              <a:rPr lang="el-GR" dirty="0" smtClean="0"/>
              <a:t> </a:t>
            </a:r>
            <a:r>
              <a:rPr lang="el-GR" dirty="0"/>
              <a:t>σε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περίπτωση προβλημάτων.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5335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l-G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Ανάπτυξη </a:t>
            </a:r>
            <a:br>
              <a:rPr lang="el-G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4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Αντίστασης</a:t>
            </a:r>
            <a:r>
              <a:rPr lang="el-G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και </a:t>
            </a:r>
            <a:r>
              <a:rPr lang="el-GR" sz="4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Αυτοελέγχου</a:t>
            </a:r>
            <a:r>
              <a:rPr lang="el-GR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el-GR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6779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Ανάπτυξη Αντίστασης και Αυτοελέγχου: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328592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ανάπτυξη αντίστασης και αυτοελέγχου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10000"/>
              </a:lnSpc>
            </a:pPr>
            <a:r>
              <a:rPr lang="el-GR" dirty="0" smtClean="0"/>
              <a:t>είναι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σημαντικές δεξιότητες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10000"/>
              </a:lnSpc>
            </a:pPr>
            <a:r>
              <a:rPr lang="el-GR" dirty="0" smtClean="0"/>
              <a:t>που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μπορούν να βοηθήσουν τα παιδιά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lnSpc>
                <a:spcPct val="110000"/>
              </a:lnSpc>
            </a:pPr>
            <a:r>
              <a:rPr lang="el-GR" sz="2800" dirty="0" smtClean="0"/>
              <a:t>να 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αντιμετωπίσουν τις προκλήσεις που προκύπτουν </a:t>
            </a:r>
            <a:endParaRPr lang="el-GR" sz="2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lnSpc>
                <a:spcPct val="110000"/>
              </a:lnSpc>
            </a:pPr>
            <a:r>
              <a:rPr lang="el-GR" sz="2800" dirty="0" smtClean="0"/>
              <a:t>από </a:t>
            </a:r>
            <a:r>
              <a:rPr lang="el-GR" sz="2800" dirty="0"/>
              <a:t>την υπερβολική χρήση του διαδικτύου</a:t>
            </a:r>
            <a:r>
              <a:rPr lang="el-GR" sz="2800" dirty="0" smtClean="0"/>
              <a:t>.</a:t>
            </a:r>
          </a:p>
          <a:p>
            <a:pPr lvl="1"/>
            <a:endParaRPr lang="el-GR" dirty="0"/>
          </a:p>
          <a:p>
            <a:pPr>
              <a:lnSpc>
                <a:spcPct val="110000"/>
              </a:lnSpc>
            </a:pPr>
            <a:r>
              <a:rPr lang="el-GR" dirty="0" smtClean="0"/>
              <a:t> Ακολουθούν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συμπληρωματικοί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παράγοντες και προτάσεις</a:t>
            </a:r>
            <a:r>
              <a:rPr lang="el-GR" dirty="0"/>
              <a:t> για την ανάπτυξη αυτών των </a:t>
            </a:r>
            <a:r>
              <a:rPr lang="el-GR" dirty="0" smtClean="0"/>
              <a:t>δεξιοτήτων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3763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Ανάπτυξη Αντίστασης και Αυτοελέγχου: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sz="2800" b="1" dirty="0" smtClean="0"/>
              <a:t>Συναισθηματική Νοημοσύνη</a:t>
            </a:r>
            <a:endParaRPr lang="el-GR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b="1" dirty="0" smtClean="0"/>
              <a:t>Εκπαίδευση για την Κριτική Σκέψη</a:t>
            </a:r>
            <a:endParaRPr lang="el-GR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b="1" dirty="0" smtClean="0"/>
              <a:t>Προώθηση Αυτοελέγχου</a:t>
            </a:r>
            <a:endParaRPr lang="el-GR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b="1" dirty="0" smtClean="0"/>
              <a:t>Ενίσχυση της Αυτοεκτίμησης</a:t>
            </a:r>
            <a:endParaRPr lang="el-GR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b="1" dirty="0" smtClean="0"/>
              <a:t>Διαχείριση των Αρνητικών Επιρροών</a:t>
            </a:r>
            <a:endParaRPr lang="el-GR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b="1" dirty="0" smtClean="0"/>
              <a:t>Ενθάρρυνση της Ανεξαρτησίας</a:t>
            </a:r>
            <a:endParaRPr lang="el-GR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b="1" dirty="0" smtClean="0"/>
              <a:t>Ανάπτυξη Αντίστασης</a:t>
            </a:r>
            <a:endParaRPr lang="el-GR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b="1" dirty="0" smtClean="0"/>
              <a:t>Αυτοελεγχόμενη Μάθηση</a:t>
            </a:r>
            <a:endParaRPr lang="el-GR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b="1" dirty="0"/>
              <a:t>Διαχείριση Ψηφιακής </a:t>
            </a:r>
            <a:r>
              <a:rPr lang="el-GR" sz="2800" b="1" dirty="0" smtClean="0"/>
              <a:t>Συμπεριφοράς</a:t>
            </a:r>
            <a:endParaRPr lang="el-GR" sz="2800" dirty="0"/>
          </a:p>
          <a:p>
            <a:pPr marL="514350" indent="-514350">
              <a:buFont typeface="+mj-lt"/>
              <a:buAutoNum type="arabicPeriod"/>
            </a:pPr>
            <a:r>
              <a:rPr lang="el-GR" sz="2800" b="1" dirty="0"/>
              <a:t>Ενίσχυση </a:t>
            </a:r>
            <a:r>
              <a:rPr lang="el-GR" sz="2800" b="1" dirty="0" smtClean="0"/>
              <a:t>Αυτοεπίγνωσης</a:t>
            </a:r>
            <a:endParaRPr lang="el-GR" sz="2800" dirty="0"/>
          </a:p>
          <a:p>
            <a:pPr marL="514350" indent="-514350">
              <a:buFont typeface="+mj-lt"/>
              <a:buAutoNum type="arabicPeriod"/>
            </a:pP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508093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Ανάπτυξη Αντίστασης και Αυτοελέγχου: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412776"/>
            <a:ext cx="9145016" cy="5328592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Συναισθηματική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Νοημοσύνη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514350" indent="-514350">
              <a:buAutoNum type="arabicPeriod"/>
            </a:pPr>
            <a:endParaRPr lang="el-G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10000"/>
              </a:lnSpc>
            </a:pP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Ενθαρρύνετε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 παιδί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10000"/>
              </a:lnSpc>
            </a:pPr>
            <a:r>
              <a:rPr lang="el-GR" sz="3000" dirty="0" smtClean="0"/>
              <a:t>να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αναγνωρίζει τα συναισθήματά </a:t>
            </a:r>
            <a:r>
              <a:rPr lang="el-GR" sz="3000" dirty="0" smtClean="0"/>
              <a:t>του</a:t>
            </a:r>
          </a:p>
          <a:p>
            <a:pPr lvl="1">
              <a:lnSpc>
                <a:spcPct val="110000"/>
              </a:lnSpc>
            </a:pPr>
            <a:r>
              <a:rPr lang="el-GR" sz="3000" dirty="0" smtClean="0"/>
              <a:t> </a:t>
            </a:r>
            <a:r>
              <a:rPr lang="el-GR" sz="3000" dirty="0"/>
              <a:t>και να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αντιδρά εποικοδομητικά </a:t>
            </a:r>
            <a:r>
              <a:rPr lang="el-GR" sz="3000" dirty="0"/>
              <a:t>σε αυτά. </a:t>
            </a:r>
            <a:endParaRPr lang="el-GR" sz="3000" dirty="0" smtClean="0"/>
          </a:p>
          <a:p>
            <a:endParaRPr lang="el-GR" dirty="0"/>
          </a:p>
          <a:p>
            <a:pPr>
              <a:lnSpc>
                <a:spcPct val="110000"/>
              </a:lnSpc>
            </a:pP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Βοηθήστε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 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παιδί </a:t>
            </a:r>
          </a:p>
          <a:p>
            <a:pPr lvl="1">
              <a:lnSpc>
                <a:spcPct val="110000"/>
              </a:lnSpc>
            </a:pPr>
            <a:r>
              <a:rPr lang="el-GR" sz="3000" dirty="0" smtClean="0"/>
              <a:t>να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αναπτύξει ευαισθησία </a:t>
            </a:r>
            <a:r>
              <a:rPr lang="el-GR" sz="3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στα </a:t>
            </a:r>
            <a:r>
              <a:rPr lang="el-GR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διάφορα </a:t>
            </a:r>
            <a:r>
              <a:rPr lang="el-GR" sz="3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συναισθήματα</a:t>
            </a:r>
          </a:p>
          <a:p>
            <a:pPr lvl="1">
              <a:lnSpc>
                <a:spcPct val="110000"/>
              </a:lnSpc>
            </a:pPr>
            <a:r>
              <a:rPr lang="el-GR" sz="3000" dirty="0" smtClean="0"/>
              <a:t> </a:t>
            </a:r>
            <a:r>
              <a:rPr lang="el-GR" sz="3000" dirty="0"/>
              <a:t>και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 μάθει πώς να τα διαχειρίζεται.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7941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Ανάπτυξη Αντίστασης και Αυτοελέγχου: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579296" cy="53285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Εκπαίδευση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για την Κριτική Σκέψη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el-GR" dirty="0"/>
          </a:p>
          <a:p>
            <a:pPr>
              <a:lnSpc>
                <a:spcPct val="110000"/>
              </a:lnSpc>
            </a:pP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Διδάξτε το παιδί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10000"/>
              </a:lnSpc>
            </a:pPr>
            <a:r>
              <a:rPr lang="el-GR" sz="3000" dirty="0" smtClean="0"/>
              <a:t>να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αξιολογεί κριτικά τις πληροφορίες </a:t>
            </a:r>
            <a:r>
              <a:rPr lang="el-GR" sz="3000" dirty="0"/>
              <a:t>που βρίσκει στο διαδίκτυο </a:t>
            </a:r>
            <a:endParaRPr lang="el-GR" sz="3000" dirty="0" smtClean="0"/>
          </a:p>
          <a:p>
            <a:pPr lvl="1">
              <a:lnSpc>
                <a:spcPct val="110000"/>
              </a:lnSpc>
            </a:pPr>
            <a:r>
              <a:rPr lang="el-GR" sz="3000" dirty="0" smtClean="0"/>
              <a:t>και </a:t>
            </a:r>
            <a:r>
              <a:rPr lang="el-GR" sz="3000" dirty="0"/>
              <a:t>να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αναζητά αξιόπιστες πηγές. </a:t>
            </a:r>
            <a:endParaRPr lang="el-GR" sz="30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l-GR" sz="1100" dirty="0"/>
          </a:p>
          <a:p>
            <a:pPr>
              <a:lnSpc>
                <a:spcPct val="110000"/>
              </a:lnSpc>
            </a:pP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Εκπαιδεύστε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 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αναγνωρίζει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10000"/>
              </a:lnSpc>
            </a:pPr>
            <a:r>
              <a:rPr lang="el-GR" sz="3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τα ψεύδη</a:t>
            </a:r>
          </a:p>
          <a:p>
            <a:pPr lvl="1">
              <a:lnSpc>
                <a:spcPct val="110000"/>
              </a:lnSpc>
            </a:pPr>
            <a:r>
              <a:rPr lang="el-GR" sz="3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3000" dirty="0"/>
              <a:t>και τα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παραπλανητικά περιεχόμενα.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0739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Ανάπτυξη Αντίστασης και Αυτοελέγχου: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Προώθηση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Αυτοελέγχου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Καθοδηγήστε το παιδί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dirty="0" smtClean="0"/>
              <a:t>να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θέτει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στόχους</a:t>
            </a:r>
          </a:p>
          <a:p>
            <a:pPr lvl="1"/>
            <a:r>
              <a:rPr lang="el-GR" dirty="0" smtClean="0"/>
              <a:t> </a:t>
            </a:r>
            <a:r>
              <a:rPr lang="el-GR" dirty="0"/>
              <a:t>και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 δημιουργεί σχέδια για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την επίτευξή τους.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l-GR" dirty="0"/>
          </a:p>
          <a:p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Βοηθήστε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10000"/>
              </a:lnSpc>
            </a:pPr>
            <a:r>
              <a:rPr lang="el-GR" dirty="0" smtClean="0"/>
              <a:t>να </a:t>
            </a:r>
            <a:r>
              <a:rPr lang="el-GR" dirty="0"/>
              <a:t>αναπτύξει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δεξιότητες διαχείρισης του χρόνου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dirty="0" smtClean="0"/>
              <a:t>και </a:t>
            </a:r>
            <a:r>
              <a:rPr lang="el-GR" dirty="0"/>
              <a:t>να είναι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αυτό-οργανωμένο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0499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Ανάπτυξη Αντίστασης και Αυτοελέγχου: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Ενίσχυση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της Αυτοεκτίμησης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el-G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Επικεντρωθείτε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dirty="0" smtClean="0"/>
              <a:t>στην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ενίσχυση της αυτοπεποίθησης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dirty="0" smtClean="0"/>
              <a:t>και </a:t>
            </a:r>
            <a:r>
              <a:rPr lang="el-GR" dirty="0"/>
              <a:t>της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αυτοεκτίμησης του παιδιού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l-GR" dirty="0"/>
          </a:p>
          <a:p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Ενθαρρύνετε 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</a:t>
            </a:r>
          </a:p>
          <a:p>
            <a:pPr lvl="1"/>
            <a:r>
              <a:rPr lang="el-GR" dirty="0" smtClean="0"/>
              <a:t> </a:t>
            </a:r>
            <a:r>
              <a:rPr lang="el-GR" dirty="0"/>
              <a:t>να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αναγνωρίζει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dirty="0" smtClean="0"/>
              <a:t>και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 αναδεικνύει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τις δυνατότητές του.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6754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Ανάπτυξη Αντίστασης και Αυτοελέγχου: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84976" cy="5141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Διαχείριση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των Αρνητικών Επιρροών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el-GR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l-GR" dirty="0"/>
              <a:t>Διδάξτε το παιδί </a:t>
            </a:r>
            <a:endParaRPr lang="el-GR" dirty="0" smtClean="0"/>
          </a:p>
          <a:p>
            <a:pPr lvl="1">
              <a:lnSpc>
                <a:spcPct val="150000"/>
              </a:lnSpc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αναγνωρίζει και να αντιμετωπίζει </a:t>
            </a:r>
            <a:r>
              <a:rPr lang="el-GR" dirty="0"/>
              <a:t>τις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αρνητικές επιρροές </a:t>
            </a:r>
            <a:r>
              <a:rPr lang="el-GR" dirty="0"/>
              <a:t>του </a:t>
            </a:r>
            <a:r>
              <a:rPr lang="el-GR" dirty="0" smtClean="0"/>
              <a:t>διαδικτύου</a:t>
            </a:r>
          </a:p>
          <a:p>
            <a:pPr lvl="2">
              <a:lnSpc>
                <a:spcPct val="150000"/>
              </a:lnSpc>
            </a:pPr>
            <a:r>
              <a:rPr lang="el-GR" dirty="0" smtClean="0"/>
              <a:t> </a:t>
            </a:r>
            <a:r>
              <a:rPr lang="el-GR" sz="2800" dirty="0"/>
              <a:t>όπως </a:t>
            </a:r>
            <a:r>
              <a:rPr lang="el-GR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</a:t>
            </a:r>
            <a:r>
              <a:rPr lang="el-GR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ανασφάλεια</a:t>
            </a:r>
          </a:p>
          <a:p>
            <a:pPr lvl="2">
              <a:lnSpc>
                <a:spcPct val="150000"/>
              </a:lnSpc>
            </a:pPr>
            <a:r>
              <a:rPr lang="el-GR" sz="2800" dirty="0" smtClean="0"/>
              <a:t> </a:t>
            </a:r>
            <a:r>
              <a:rPr lang="el-GR" sz="2800" dirty="0"/>
              <a:t>και </a:t>
            </a:r>
            <a:r>
              <a:rPr lang="el-GR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κατανάλωση χρόνου.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848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784976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Κίνδυνοι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της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υπερβολικής </a:t>
            </a:r>
            <a:b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χρήσης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του διαδικτύου:</a:t>
            </a:r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28564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Ανάπτυξη Αντίστασης και Αυτοελέγχου: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Ενθάρρυνση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της Ανεξαρτησίας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el-GR" dirty="0"/>
          </a:p>
          <a:p>
            <a:pPr>
              <a:lnSpc>
                <a:spcPct val="150000"/>
              </a:lnSpc>
            </a:pP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Υποστηρίξτε το παιδί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dirty="0" smtClean="0"/>
              <a:t>να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λαμβάνει αποφάσεις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dirty="0" smtClean="0"/>
              <a:t>και </a:t>
            </a:r>
            <a:r>
              <a:rPr lang="el-GR" dirty="0"/>
              <a:t>να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εκφράζει τις απόψεις </a:t>
            </a:r>
            <a:r>
              <a:rPr lang="el-GR" dirty="0"/>
              <a:t>του </a:t>
            </a:r>
            <a:endParaRPr lang="el-GR" dirty="0" smtClean="0"/>
          </a:p>
          <a:p>
            <a:pPr lvl="2">
              <a:lnSpc>
                <a:spcPct val="150000"/>
              </a:lnSpc>
            </a:pPr>
            <a:r>
              <a:rPr lang="el-GR" sz="2800" dirty="0" smtClean="0"/>
              <a:t>με </a:t>
            </a:r>
            <a:r>
              <a:rPr lang="el-GR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ΑΥΤΟΠΕΠΟΙΘΗΣΗ</a:t>
            </a:r>
            <a:r>
              <a:rPr lang="el-GR" sz="2800" dirty="0" smtClean="0"/>
              <a:t> </a:t>
            </a:r>
          </a:p>
          <a:p>
            <a:pPr lvl="2">
              <a:lnSpc>
                <a:spcPct val="150000"/>
              </a:lnSpc>
            </a:pPr>
            <a:r>
              <a:rPr lang="el-GR" sz="2800" dirty="0" smtClean="0"/>
              <a:t>και </a:t>
            </a:r>
            <a:r>
              <a:rPr lang="el-GR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ΑΥΤΟΝΟΜΙΑ.</a:t>
            </a:r>
            <a:endParaRPr lang="el-GR" sz="28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62043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Ανάπτυξη Αντίστασης και Αυτοελέγχου: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784976" cy="547260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l-GR" sz="3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Ανάπτυξη </a:t>
            </a:r>
            <a:r>
              <a:rPr lang="el-GR" sz="3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Αντίστασης</a:t>
            </a:r>
            <a:r>
              <a:rPr lang="el-GR" sz="3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el-GR" dirty="0"/>
          </a:p>
          <a:p>
            <a:pPr>
              <a:lnSpc>
                <a:spcPct val="110000"/>
              </a:lnSpc>
            </a:pP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ανάπτυξη αντίστασης </a:t>
            </a:r>
            <a:r>
              <a:rPr lang="el-GR" dirty="0"/>
              <a:t>στο πλαίσιο της ψηφιακής κουλτούρας σημαίνει </a:t>
            </a:r>
            <a:endParaRPr lang="el-GR" dirty="0" smtClean="0"/>
          </a:p>
          <a:p>
            <a:pPr lvl="1">
              <a:lnSpc>
                <a:spcPct val="110000"/>
              </a:lnSpc>
            </a:pPr>
            <a:r>
              <a:rPr lang="el-GR" sz="3600" dirty="0" smtClean="0"/>
              <a:t>να </a:t>
            </a:r>
            <a:r>
              <a:rPr lang="el-GR" sz="3600" dirty="0"/>
              <a:t>μάθουν τα παιδιά </a:t>
            </a:r>
            <a:r>
              <a:rPr lang="el-GR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 λαμβάνουν αυτόνομες </a:t>
            </a:r>
            <a:r>
              <a:rPr lang="el-GR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αποφάσεις</a:t>
            </a:r>
          </a:p>
          <a:p>
            <a:pPr lvl="1">
              <a:lnSpc>
                <a:spcPct val="110000"/>
              </a:lnSpc>
            </a:pPr>
            <a:r>
              <a:rPr lang="el-GR" sz="3600" dirty="0" smtClean="0"/>
              <a:t> </a:t>
            </a:r>
            <a:r>
              <a:rPr lang="el-GR" sz="3600" dirty="0"/>
              <a:t>και </a:t>
            </a:r>
            <a:r>
              <a:rPr lang="el-GR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 αντιστέκονται </a:t>
            </a:r>
            <a:endParaRPr lang="el-GR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lnSpc>
                <a:spcPct val="110000"/>
              </a:lnSpc>
            </a:pPr>
            <a:r>
              <a:rPr lang="el-GR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σε </a:t>
            </a:r>
            <a:r>
              <a:rPr lang="el-GR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πιέσεις </a:t>
            </a:r>
            <a:endParaRPr lang="el-GR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lnSpc>
                <a:spcPct val="110000"/>
              </a:lnSpc>
            </a:pPr>
            <a:r>
              <a:rPr lang="el-GR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ή </a:t>
            </a:r>
            <a:r>
              <a:rPr lang="el-GR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αρνητικές επιρροές </a:t>
            </a:r>
            <a:endParaRPr lang="el-GR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10000"/>
              </a:lnSpc>
            </a:pPr>
            <a:r>
              <a:rPr lang="el-GR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που </a:t>
            </a:r>
            <a:r>
              <a:rPr lang="el-GR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μπορεί να αντιμετωπίσουν στο διαδίκτυο. </a:t>
            </a:r>
            <a:endParaRPr lang="el-GR" sz="36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8104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Ανάπτυξη Αντίστασης και Αυτοελέγχου: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506916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ανάπτυξη αντίστασης 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περιλαμβάνει </a:t>
            </a:r>
          </a:p>
          <a:p>
            <a:pPr lvl="1">
              <a:lnSpc>
                <a:spcPct val="150000"/>
              </a:lnSpc>
            </a:pPr>
            <a:r>
              <a:rPr lang="el-GR" dirty="0" smtClean="0"/>
              <a:t>την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ανάπτυξη κριτικής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σκέψης</a:t>
            </a:r>
          </a:p>
          <a:p>
            <a:pPr lvl="1">
              <a:lnSpc>
                <a:spcPct val="150000"/>
              </a:lnSpc>
            </a:pPr>
            <a:r>
              <a:rPr lang="el-GR" dirty="0" smtClean="0"/>
              <a:t> </a:t>
            </a:r>
            <a:r>
              <a:rPr lang="el-GR" dirty="0"/>
              <a:t>και την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ικανότητα να διαχωρίζουν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lnSpc>
                <a:spcPct val="150000"/>
              </a:lnSpc>
            </a:pPr>
            <a:r>
              <a:rPr lang="el-GR" sz="2800" dirty="0" smtClean="0"/>
              <a:t>την </a:t>
            </a:r>
            <a:r>
              <a:rPr lang="el-GR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πραγματικότητα από το φανταστικό </a:t>
            </a:r>
            <a:endParaRPr lang="el-GR" sz="28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lnSpc>
                <a:spcPct val="150000"/>
              </a:lnSpc>
            </a:pPr>
            <a:r>
              <a:rPr lang="el-GR" sz="2800" dirty="0" smtClean="0"/>
              <a:t>ή </a:t>
            </a:r>
            <a:r>
              <a:rPr lang="el-GR" sz="2800" dirty="0"/>
              <a:t>το 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παραπλανητικό περιεχόμενο </a:t>
            </a:r>
            <a:r>
              <a:rPr lang="el-GR" sz="2800" dirty="0"/>
              <a:t>στο διαδίκτυο.</a:t>
            </a:r>
          </a:p>
          <a:p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277492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Ανάπτυξη Αντίστασης και Αυτοελέγχου: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96752"/>
            <a:ext cx="8856984" cy="56612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Αυτοελεγχόμενη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Μάθηση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el-G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αυτοελεγχόμενη μάθηση 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είναι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μια διαδικασία κατά την οποία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sz="3000" dirty="0" smtClean="0"/>
              <a:t>τα </a:t>
            </a:r>
            <a:r>
              <a:rPr lang="el-GR" sz="3000" dirty="0"/>
              <a:t>παιδιά επωφελούνται από την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ικανότητα να αναγνωρίζουν </a:t>
            </a:r>
            <a:endParaRPr lang="el-GR" sz="30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lnSpc>
                <a:spcPct val="150000"/>
              </a:lnSpc>
            </a:pPr>
            <a:r>
              <a:rPr lang="el-GR" sz="3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ΠΟΤΕ </a:t>
            </a:r>
            <a:r>
              <a:rPr lang="el-GR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και </a:t>
            </a:r>
            <a:r>
              <a:rPr lang="el-GR" sz="3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ΠΩΣ </a:t>
            </a:r>
            <a:r>
              <a:rPr lang="el-GR" sz="3000" dirty="0"/>
              <a:t>πρέπει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 εκμεταλλεύονται τους πόρους</a:t>
            </a:r>
            <a:r>
              <a:rPr lang="el-GR" sz="3000" dirty="0"/>
              <a:t> του διαδικτύου </a:t>
            </a:r>
            <a:endParaRPr lang="el-GR" sz="3000" dirty="0" smtClean="0"/>
          </a:p>
          <a:p>
            <a:pPr lvl="2">
              <a:lnSpc>
                <a:spcPct val="150000"/>
              </a:lnSpc>
            </a:pPr>
            <a:r>
              <a:rPr lang="el-GR" sz="3000" dirty="0" smtClean="0"/>
              <a:t>για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εκπαιδευτικούς</a:t>
            </a:r>
            <a:r>
              <a:rPr lang="el-GR" sz="3000" dirty="0"/>
              <a:t> και </a:t>
            </a:r>
            <a:r>
              <a:rPr lang="el-GR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προσωπικούς</a:t>
            </a:r>
            <a:r>
              <a:rPr lang="el-GR" sz="3000" dirty="0"/>
              <a:t> σκοπούς. </a:t>
            </a:r>
            <a:endParaRPr lang="el-GR" sz="3000" dirty="0" smtClean="0"/>
          </a:p>
          <a:p>
            <a:pPr lvl="2">
              <a:lnSpc>
                <a:spcPct val="150000"/>
              </a:lnSpc>
            </a:pP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8092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Ανάπτυξη Αντίστασης και Αυτοελέγχου: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14116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αυτοελεγχόμενη μάθηση 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περιλαμβάνει </a:t>
            </a:r>
          </a:p>
          <a:p>
            <a:pPr lvl="1">
              <a:lnSpc>
                <a:spcPct val="150000"/>
              </a:lnSpc>
            </a:pPr>
            <a:r>
              <a:rPr lang="el-GR" dirty="0" smtClean="0"/>
              <a:t>τη </a:t>
            </a:r>
            <a:r>
              <a:rPr lang="el-GR" dirty="0"/>
              <a:t>δημιουργία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υγιών συνηθειών χρήσης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pPr lvl="1">
              <a:lnSpc>
                <a:spcPct val="150000"/>
              </a:lnSpc>
            </a:pPr>
            <a:r>
              <a:rPr lang="el-GR" dirty="0" smtClean="0"/>
              <a:t> </a:t>
            </a:r>
            <a:r>
              <a:rPr lang="el-GR" dirty="0"/>
              <a:t>όπως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προτεραιότητα στη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μάθηση</a:t>
            </a:r>
          </a:p>
          <a:p>
            <a:pPr lvl="2">
              <a:lnSpc>
                <a:spcPct val="150000"/>
              </a:lnSpc>
            </a:pPr>
            <a:r>
              <a:rPr lang="el-G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έναντι της ψυχαγωγίας </a:t>
            </a:r>
            <a:endParaRPr lang="el-GR" sz="2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dirty="0" smtClean="0"/>
              <a:t>και </a:t>
            </a:r>
            <a:r>
              <a:rPr lang="el-GR" dirty="0"/>
              <a:t>η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αποτροπή της υπερβολικής κατανάλωσης χρόνου</a:t>
            </a:r>
            <a:r>
              <a:rPr lang="el-GR" dirty="0"/>
              <a:t> στο διαδίκτυο.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8441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Ανάπτυξη Αντίστασης και Αυτοελέγχου: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96752"/>
            <a:ext cx="8856984" cy="56612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Διαχείριση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Ψηφιακής Συμπεριφοράς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el-GR" dirty="0"/>
          </a:p>
          <a:p>
            <a:pPr>
              <a:lnSpc>
                <a:spcPct val="110000"/>
              </a:lnSpc>
            </a:pP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Μια άλλη σημαντική πτυχή 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είναι</a:t>
            </a:r>
          </a:p>
          <a:p>
            <a:pPr lvl="1">
              <a:lnSpc>
                <a:spcPct val="110000"/>
              </a:lnSpc>
            </a:pPr>
            <a:r>
              <a:rPr lang="el-GR" dirty="0" smtClean="0"/>
              <a:t>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διαχείριση της ψηφιακής 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συμπεριφοράς</a:t>
            </a:r>
          </a:p>
          <a:p>
            <a:pPr lvl="1">
              <a:lnSpc>
                <a:spcPct val="110000"/>
              </a:lnSpc>
            </a:pPr>
            <a:r>
              <a:rPr lang="el-GR" dirty="0" smtClean="0"/>
              <a:t>η </a:t>
            </a:r>
            <a:r>
              <a:rPr lang="el-GR" dirty="0"/>
              <a:t>οποία περιλαμβάνει </a:t>
            </a:r>
            <a:endParaRPr lang="el-GR" dirty="0" smtClean="0"/>
          </a:p>
          <a:p>
            <a:pPr lvl="2">
              <a:lnSpc>
                <a:spcPct val="110000"/>
              </a:lnSpc>
            </a:pPr>
            <a:r>
              <a:rPr lang="el-GR" sz="2800" dirty="0" smtClean="0"/>
              <a:t>την </a:t>
            </a:r>
            <a:r>
              <a:rPr lang="el-GR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ανάπτυξη υγιών σχέσεων</a:t>
            </a:r>
            <a:r>
              <a:rPr lang="el-GR" sz="2800" dirty="0"/>
              <a:t> στο </a:t>
            </a:r>
            <a:r>
              <a:rPr lang="el-GR" sz="2800" dirty="0" smtClean="0"/>
              <a:t>διαδίκτυο</a:t>
            </a:r>
          </a:p>
          <a:p>
            <a:pPr lvl="2">
              <a:lnSpc>
                <a:spcPct val="110000"/>
              </a:lnSpc>
            </a:pPr>
            <a:r>
              <a:rPr lang="el-GR" sz="2800" dirty="0" smtClean="0"/>
              <a:t>την </a:t>
            </a:r>
            <a:r>
              <a:rPr lang="el-GR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αποτελεσματική επικοινωνία </a:t>
            </a:r>
            <a:endParaRPr lang="el-GR" sz="28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lnSpc>
                <a:spcPct val="110000"/>
              </a:lnSpc>
            </a:pPr>
            <a:r>
              <a:rPr lang="el-GR" sz="2800" dirty="0" smtClean="0"/>
              <a:t>και </a:t>
            </a:r>
            <a:r>
              <a:rPr lang="el-GR" sz="2800" dirty="0"/>
              <a:t>την </a:t>
            </a:r>
            <a:r>
              <a:rPr lang="el-GR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αποφυγή των παγίδων </a:t>
            </a:r>
            <a:r>
              <a:rPr lang="el-GR" sz="2800" dirty="0"/>
              <a:t>του </a:t>
            </a:r>
            <a:r>
              <a:rPr lang="el-GR" sz="2800" dirty="0" smtClean="0"/>
              <a:t>διαδικτύου</a:t>
            </a:r>
          </a:p>
          <a:p>
            <a:pPr lvl="3">
              <a:lnSpc>
                <a:spcPct val="110000"/>
              </a:lnSpc>
            </a:pPr>
            <a:r>
              <a:rPr lang="el-GR" sz="2800" dirty="0" smtClean="0"/>
              <a:t>όπως 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 </a:t>
            </a:r>
            <a:r>
              <a:rPr lang="el-GR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κυβερνο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-εκφοβισμός </a:t>
            </a:r>
            <a:endParaRPr lang="el-GR" sz="2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3">
              <a:lnSpc>
                <a:spcPct val="110000"/>
              </a:lnSpc>
            </a:pPr>
            <a:r>
              <a:rPr lang="el-GR" sz="2800" dirty="0" smtClean="0"/>
              <a:t>ή οι </a:t>
            </a:r>
            <a:r>
              <a:rPr lang="el-G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εθιστικές συμπεριφορές.</a:t>
            </a:r>
            <a:endParaRPr lang="el-GR" sz="2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l-G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81907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Ανάπτυξη Αντίστασης και Αυτοελέγχου: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7332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 Ενίσχυση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Αυτοεπίγνωσης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el-GR" sz="1400" dirty="0"/>
          </a:p>
          <a:p>
            <a:pPr>
              <a:lnSpc>
                <a:spcPct val="150000"/>
              </a:lnSpc>
            </a:pP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ενίσχυση της αυτοεπίγνωσης είναι επίσης 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σημαντική</a:t>
            </a:r>
          </a:p>
          <a:p>
            <a:pPr lvl="1">
              <a:lnSpc>
                <a:spcPct val="150000"/>
              </a:lnSpc>
            </a:pPr>
            <a:r>
              <a:rPr lang="el-GR" dirty="0" smtClean="0"/>
              <a:t>καθώς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τα παιδιά μπορούν να μάθουν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lnSpc>
                <a:spcPct val="150000"/>
              </a:lnSpc>
            </a:pPr>
            <a:r>
              <a:rPr lang="el-GR" sz="2800" dirty="0" smtClean="0"/>
              <a:t>να </a:t>
            </a:r>
            <a:r>
              <a:rPr lang="el-GR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αναγνωρίζουν τα προσωπικά τους </a:t>
            </a:r>
            <a:r>
              <a:rPr lang="el-GR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όρια</a:t>
            </a:r>
          </a:p>
          <a:p>
            <a:pPr lvl="2">
              <a:lnSpc>
                <a:spcPct val="150000"/>
              </a:lnSpc>
            </a:pPr>
            <a:r>
              <a:rPr lang="el-GR" sz="2800" dirty="0" smtClean="0"/>
              <a:t> </a:t>
            </a:r>
            <a:r>
              <a:rPr lang="el-GR" sz="2800" dirty="0"/>
              <a:t>τις </a:t>
            </a:r>
            <a:r>
              <a:rPr lang="el-GR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ανάγκες και τις επιθυμίες τους</a:t>
            </a:r>
            <a:r>
              <a:rPr lang="el-GR" sz="2800" dirty="0"/>
              <a:t> στο διαδίκτυο </a:t>
            </a:r>
            <a:endParaRPr lang="el-GR" sz="2800" dirty="0" smtClean="0"/>
          </a:p>
          <a:p>
            <a:pPr lvl="2">
              <a:lnSpc>
                <a:spcPct val="150000"/>
              </a:lnSpc>
            </a:pPr>
            <a:r>
              <a:rPr lang="el-GR" sz="2800" dirty="0" smtClean="0"/>
              <a:t>και </a:t>
            </a:r>
            <a:r>
              <a:rPr lang="el-GR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 προσαρμόζουν τη συμπεριφορά τους </a:t>
            </a:r>
            <a:r>
              <a:rPr lang="el-GR" sz="2800" dirty="0"/>
              <a:t>ανάλογα.</a:t>
            </a:r>
          </a:p>
          <a:p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116375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Ανάπτυξη Αντίστασης και Αυτοελέγχου: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686800" cy="547260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</a:t>
            </a:r>
            <a:r>
              <a:rPr lang="el-G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ι 10 δεξιότητες 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και προσεγγίσεις μπορούν να συμβάλλουν </a:t>
            </a:r>
            <a:endParaRPr lang="el-GR" sz="2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dirty="0" smtClean="0"/>
              <a:t>στην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ενίσχυση της αυτοελέγχου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dirty="0" smtClean="0"/>
              <a:t>και </a:t>
            </a:r>
            <a:r>
              <a:rPr lang="el-GR" dirty="0"/>
              <a:t>της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αντίστασης των </a:t>
            </a:r>
            <a:r>
              <a:rPr lang="el-GR" dirty="0"/>
              <a:t>παιδιών στην ψηφιακή εποχή </a:t>
            </a:r>
            <a:endParaRPr lang="el-GR" dirty="0" smtClean="0"/>
          </a:p>
          <a:p>
            <a:pPr lvl="1">
              <a:lnSpc>
                <a:spcPct val="150000"/>
              </a:lnSpc>
            </a:pPr>
            <a:r>
              <a:rPr lang="el-GR" dirty="0" smtClean="0"/>
              <a:t>και </a:t>
            </a:r>
            <a:r>
              <a:rPr lang="el-GR" dirty="0"/>
              <a:t>να τα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βοηθήσουν να αναπτύξουν υγιείς σχέσεις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lnSpc>
                <a:spcPct val="150000"/>
              </a:lnSpc>
            </a:pPr>
            <a:r>
              <a:rPr lang="el-GR" sz="2800" dirty="0" smtClean="0"/>
              <a:t>με </a:t>
            </a:r>
            <a:r>
              <a:rPr lang="el-GR" sz="2800" dirty="0"/>
              <a:t>την τεχνολογία και το διαδίκτυο.</a:t>
            </a:r>
          </a:p>
        </p:txBody>
      </p:sp>
    </p:spTree>
    <p:extLst>
      <p:ext uri="{BB962C8B-B14F-4D97-AF65-F5344CB8AC3E}">
        <p14:creationId xmlns:p14="http://schemas.microsoft.com/office/powerpoint/2010/main" val="170021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Μερικά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παραδείγματα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παιδιών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που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έχουν πέσει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ΘΥΜΑΤΑ 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της </a:t>
            </a:r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υπερβολικής χρήσης του διαδικτύου: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94040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 παραδείγματα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δείχνουν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dirty="0" smtClean="0"/>
              <a:t>τις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πολλαπλές πτυχές των προκλήσεων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dirty="0" smtClean="0"/>
              <a:t>που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αντιμετωπίζουν τα παιδιά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lnSpc>
                <a:spcPct val="150000"/>
              </a:lnSpc>
            </a:pPr>
            <a:r>
              <a:rPr lang="el-GR" dirty="0" smtClean="0"/>
              <a:t>λόγω </a:t>
            </a:r>
            <a:r>
              <a:rPr lang="el-GR" dirty="0"/>
              <a:t>της υπερβολικής χρήσης του διαδικτύου </a:t>
            </a:r>
            <a:endParaRPr lang="el-GR" dirty="0" smtClean="0"/>
          </a:p>
          <a:p>
            <a:pPr lvl="1">
              <a:lnSpc>
                <a:spcPct val="150000"/>
              </a:lnSpc>
            </a:pPr>
            <a:r>
              <a:rPr lang="el-GR" dirty="0" smtClean="0"/>
              <a:t>και </a:t>
            </a:r>
            <a:r>
              <a:rPr lang="el-GR" dirty="0"/>
              <a:t>τη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σημασία της οικογενειακής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ΣΤΗΡΙΞΗΣ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και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ΚΑΘΟΔΗΓΗΣΗΣ.</a:t>
            </a:r>
            <a:endParaRPr lang="el-G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3425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Κίνδυνοι της υπερβολικής χρήσης του διαδικτύου:</a:t>
            </a:r>
            <a:endParaRPr lang="el-G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lnSpc>
                <a:spcPct val="200000"/>
              </a:lnSpc>
              <a:buFont typeface="+mj-lt"/>
              <a:buAutoNum type="arabicPeriod"/>
            </a:pPr>
            <a:r>
              <a:rPr lang="el-GR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Ψυχολογικές</a:t>
            </a:r>
            <a:r>
              <a:rPr lang="el-G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επιπτώσεις</a:t>
            </a:r>
          </a:p>
          <a:p>
            <a:pPr marL="742950" indent="-742950">
              <a:lnSpc>
                <a:spcPct val="200000"/>
              </a:lnSpc>
              <a:buFont typeface="+mj-lt"/>
              <a:buAutoNum type="arabicPeriod"/>
            </a:pPr>
            <a:r>
              <a:rPr lang="el-GR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Κοινωνικές</a:t>
            </a:r>
            <a:r>
              <a:rPr lang="el-G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επιπτώσεις</a:t>
            </a:r>
            <a:endParaRPr lang="el-G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lnSpc>
                <a:spcPct val="200000"/>
              </a:lnSpc>
              <a:buFont typeface="+mj-lt"/>
              <a:buAutoNum type="arabicPeriod"/>
            </a:pPr>
            <a:r>
              <a:rPr lang="el-GR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Εκπαιδευτικές</a:t>
            </a:r>
            <a:r>
              <a:rPr lang="el-G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επιπτώσεις</a:t>
            </a:r>
            <a:endParaRPr lang="el-G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200000"/>
              </a:lnSpc>
            </a:pPr>
            <a:endParaRPr lang="el-G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8088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Ο Αλέξανδρος, </a:t>
            </a:r>
            <a:r>
              <a:rPr lang="el-GR" b="1" dirty="0" smtClean="0"/>
              <a:t>10 </a:t>
            </a:r>
            <a:r>
              <a:rPr lang="el-GR" b="1" dirty="0"/>
              <a:t>ετών: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8964488" cy="602128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l-GR" dirty="0" smtClean="0"/>
              <a:t>Ο </a:t>
            </a:r>
            <a:r>
              <a:rPr lang="el-GR" dirty="0"/>
              <a:t>Αλέξανδρος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παρέμενε ώρες</a:t>
            </a:r>
            <a:r>
              <a:rPr lang="el-GR" dirty="0"/>
              <a:t> </a:t>
            </a:r>
            <a:r>
              <a:rPr lang="el-GR" dirty="0" smtClean="0"/>
              <a:t>μπροστά στον </a:t>
            </a:r>
            <a:r>
              <a:rPr lang="el-GR" dirty="0"/>
              <a:t>υπολογιστή του, κυρίως για να παίζει </a:t>
            </a:r>
            <a:r>
              <a:rPr lang="el-G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online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παιχνίδια</a:t>
            </a:r>
            <a:r>
              <a:rPr lang="el-GR" dirty="0"/>
              <a:t> και να παρακολουθεί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βίντεο στο </a:t>
            </a:r>
            <a:r>
              <a:rPr lang="el-G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YouTube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10000"/>
              </a:lnSpc>
            </a:pPr>
            <a:endParaRPr lang="el-GR" dirty="0"/>
          </a:p>
          <a:p>
            <a:pPr>
              <a:lnSpc>
                <a:spcPct val="110000"/>
              </a:lnSpc>
            </a:pPr>
            <a:r>
              <a:rPr lang="el-GR" dirty="0" smtClean="0"/>
              <a:t>Η </a:t>
            </a:r>
            <a:r>
              <a:rPr lang="el-GR" dirty="0"/>
              <a:t>μητέρα του παρατήρησε ότι αρχίζει να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απομονώνεται</a:t>
            </a:r>
            <a:r>
              <a:rPr lang="el-GR" dirty="0"/>
              <a:t> και να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αγνοεί τις προσκλήσεις</a:t>
            </a:r>
            <a:r>
              <a:rPr lang="el-GR" dirty="0"/>
              <a:t> για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δραστηριότητες με φίλους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lnSpc>
                <a:spcPct val="110000"/>
              </a:lnSpc>
            </a:pPr>
            <a:endParaRPr lang="el-GR" dirty="0"/>
          </a:p>
          <a:p>
            <a:pPr>
              <a:lnSpc>
                <a:spcPct val="110000"/>
              </a:lnSpc>
            </a:pPr>
            <a:r>
              <a:rPr lang="el-GR" dirty="0" smtClean="0"/>
              <a:t> </a:t>
            </a:r>
            <a:r>
              <a:rPr lang="el-GR" dirty="0"/>
              <a:t>Συνέπεσε επίσης ότι ο Αλέξανδρος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έδειχνε ενδιαφέρον μόνο για το διαδίκτυο </a:t>
            </a:r>
            <a:r>
              <a:rPr lang="el-GR" dirty="0"/>
              <a:t>και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όχι για τα καθημερινά παιχνίδια του </a:t>
            </a:r>
            <a:r>
              <a:rPr lang="el-GR" dirty="0"/>
              <a:t>ή τις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σχολικές του υποχρεώσεις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lnSpc>
                <a:spcPct val="110000"/>
              </a:lnSpc>
            </a:pPr>
            <a:endParaRPr lang="el-GR" dirty="0"/>
          </a:p>
          <a:p>
            <a:pPr marL="0" indent="0">
              <a:lnSpc>
                <a:spcPct val="110000"/>
              </a:lnSpc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204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Ο Αλέξανδρος, 10 ετών: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dirty="0"/>
              <a:t>Μετά από συζήτηση,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κατέληξαν σε κοινή συμφωνία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dirty="0" smtClean="0"/>
              <a:t>για </a:t>
            </a:r>
            <a:r>
              <a:rPr lang="el-GR" dirty="0"/>
              <a:t>τον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περιορισμό του χρόνου οθόνης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dirty="0" smtClean="0"/>
              <a:t>και </a:t>
            </a:r>
            <a:r>
              <a:rPr lang="el-GR" dirty="0"/>
              <a:t>την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προώθηση πραγματικών κοινωνικών δραστηριοτήτων.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5109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Η Μαρία, </a:t>
            </a:r>
            <a:r>
              <a:rPr lang="el-GR" b="1" dirty="0" smtClean="0"/>
              <a:t>12 </a:t>
            </a:r>
            <a:r>
              <a:rPr lang="el-GR" b="1" dirty="0"/>
              <a:t>ετών: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908720"/>
            <a:ext cx="9036496" cy="583264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l-GR" sz="2800" dirty="0" smtClean="0"/>
              <a:t>Η </a:t>
            </a:r>
            <a:r>
              <a:rPr lang="el-GR" sz="2800" dirty="0"/>
              <a:t>Μαρία έκανε 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ενεργό χρήση των κοινωνικών δικτύων, </a:t>
            </a:r>
            <a:r>
              <a:rPr lang="el-GR" sz="2800" dirty="0"/>
              <a:t>αφιερώνοντας </a:t>
            </a:r>
            <a:r>
              <a:rPr lang="el-GR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πολλές ώρες σε πλατφόρμες </a:t>
            </a:r>
            <a:r>
              <a:rPr lang="el-GR" sz="2800" dirty="0"/>
              <a:t>όπως το </a:t>
            </a:r>
            <a:r>
              <a:rPr lang="el-GR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Instagram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και το </a:t>
            </a:r>
            <a:r>
              <a:rPr lang="el-GR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TikTok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l-GR" sz="2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20000"/>
              </a:lnSpc>
            </a:pPr>
            <a:endParaRPr lang="el-GR" sz="1000" dirty="0"/>
          </a:p>
          <a:p>
            <a:pPr>
              <a:lnSpc>
                <a:spcPct val="120000"/>
              </a:lnSpc>
            </a:pPr>
            <a:r>
              <a:rPr lang="el-GR" sz="2800" dirty="0" smtClean="0"/>
              <a:t>Αν </a:t>
            </a:r>
            <a:r>
              <a:rPr lang="el-GR" sz="2800" dirty="0"/>
              <a:t>και </a:t>
            </a:r>
            <a:r>
              <a:rPr lang="el-GR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αρχικά απολάμβανε </a:t>
            </a:r>
            <a:r>
              <a:rPr lang="el-GR" sz="2800" dirty="0"/>
              <a:t>τη 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δημιουργία περιεχομένου και την αλληλεπίδραση με φίλους,</a:t>
            </a:r>
            <a:r>
              <a:rPr lang="el-GR" sz="2800" dirty="0"/>
              <a:t> σύντομα άρχισε να </a:t>
            </a:r>
            <a:r>
              <a:rPr lang="el-GR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αισθάνεται ανεπαρκής</a:t>
            </a:r>
            <a:r>
              <a:rPr lang="el-GR" sz="2800" dirty="0"/>
              <a:t> μπροστά στις 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«τέλειες» εικόνες </a:t>
            </a:r>
            <a:r>
              <a:rPr lang="el-GR" sz="2800" dirty="0"/>
              <a:t>που βλέπει στα 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προφίλ των άλλων. </a:t>
            </a:r>
            <a:r>
              <a:rPr lang="el-G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</a:t>
            </a:r>
            <a:r>
              <a:rPr lang="el-GR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συνεχής σύγκριση </a:t>
            </a:r>
            <a:r>
              <a:rPr lang="el-GR" sz="2800" dirty="0"/>
              <a:t>δημιούργησε ένα 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κύκλο ανησυχίας και </a:t>
            </a:r>
            <a:r>
              <a:rPr lang="el-G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αυτό-αμφισβήτησης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l-GR" sz="2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92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Η Μαρία, 12 ετών: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οικογένειά της στήριξε τη Μαρία</a:t>
            </a:r>
            <a:r>
              <a:rPr lang="el-GR" dirty="0"/>
              <a:t>, </a:t>
            </a:r>
            <a:endParaRPr lang="el-GR" dirty="0" smtClean="0"/>
          </a:p>
          <a:p>
            <a:pPr lvl="1">
              <a:lnSpc>
                <a:spcPct val="150000"/>
              </a:lnSpc>
            </a:pPr>
            <a:r>
              <a:rPr lang="el-GR" dirty="0" smtClean="0"/>
              <a:t>ενισχύοντάς </a:t>
            </a:r>
            <a:r>
              <a:rPr lang="el-GR" dirty="0"/>
              <a:t>την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 εστιάσει στην πραγματική της αξία</a:t>
            </a:r>
            <a:r>
              <a:rPr lang="el-GR" dirty="0"/>
              <a:t>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εκτός από το 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διαδίκτυο</a:t>
            </a:r>
          </a:p>
          <a:p>
            <a:pPr lvl="1">
              <a:lnSpc>
                <a:spcPct val="150000"/>
              </a:lnSpc>
            </a:pP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dirty="0"/>
              <a:t>και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 αποδεχθεί την προσωπική της ομορφιά.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4900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Ο Γιώργος, 8</a:t>
            </a:r>
            <a:r>
              <a:rPr lang="el-GR" b="1" dirty="0" smtClean="0"/>
              <a:t> </a:t>
            </a:r>
            <a:r>
              <a:rPr lang="el-GR" b="1" dirty="0"/>
              <a:t>ετών: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784976" cy="587727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l-GR" sz="3400" dirty="0" smtClean="0"/>
              <a:t>Ο </a:t>
            </a:r>
            <a:r>
              <a:rPr lang="el-GR" sz="3400" dirty="0"/>
              <a:t>Γιώργος έμεινε </a:t>
            </a:r>
            <a:r>
              <a:rPr lang="el-GR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εγκλωβισμένος</a:t>
            </a:r>
            <a:r>
              <a:rPr lang="el-GR" sz="3400" dirty="0"/>
              <a:t> στον κόσμο των </a:t>
            </a:r>
            <a:r>
              <a:rPr lang="el-GR" sz="3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online</a:t>
            </a:r>
            <a:r>
              <a:rPr lang="el-GR" sz="3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παιχνιδιών. </a:t>
            </a:r>
            <a:endParaRPr lang="el-GR" sz="3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10000"/>
              </a:lnSpc>
            </a:pPr>
            <a:endParaRPr lang="el-GR" dirty="0"/>
          </a:p>
          <a:p>
            <a:pPr>
              <a:lnSpc>
                <a:spcPct val="120000"/>
              </a:lnSpc>
            </a:pPr>
            <a:r>
              <a:rPr lang="el-GR" sz="3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Αγνόησε </a:t>
            </a:r>
            <a:r>
              <a:rPr lang="el-GR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τις καθημερινές του υποχρεώσεις </a:t>
            </a:r>
            <a:r>
              <a:rPr lang="el-GR" sz="3400" dirty="0"/>
              <a:t>και </a:t>
            </a:r>
            <a:r>
              <a:rPr lang="el-GR" sz="3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έχασε το ενδιαφέρον του για τις </a:t>
            </a:r>
            <a:r>
              <a:rPr lang="el-GR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κοινωνικές δραστηριότητες και τα μαθήματα στο σχολείο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20000"/>
              </a:lnSpc>
            </a:pPr>
            <a:endParaRPr lang="el-GR" dirty="0"/>
          </a:p>
          <a:p>
            <a:pPr>
              <a:lnSpc>
                <a:spcPct val="120000"/>
              </a:lnSpc>
            </a:pPr>
            <a:r>
              <a:rPr lang="el-GR" sz="3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</a:t>
            </a:r>
            <a:r>
              <a:rPr lang="el-GR" sz="3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συνεχής έκθεσή του</a:t>
            </a:r>
            <a:r>
              <a:rPr lang="el-GR" sz="3400" dirty="0"/>
              <a:t> σε </a:t>
            </a:r>
            <a:r>
              <a:rPr lang="el-GR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αγωνία και συγκινησιακές αντιδράσεις </a:t>
            </a:r>
            <a:r>
              <a:rPr lang="el-GR" sz="3400" dirty="0"/>
              <a:t>στα παιχνίδια τον έκανε </a:t>
            </a:r>
            <a:r>
              <a:rPr lang="el-GR" sz="3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ανήσυχο και </a:t>
            </a:r>
            <a:r>
              <a:rPr lang="el-GR" sz="3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είχε δυσκολία με </a:t>
            </a:r>
            <a:r>
              <a:rPr lang="el-GR" sz="3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τις κοινωνικές του σχέσεις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10000"/>
              </a:lnSpc>
            </a:pPr>
            <a:endParaRPr lang="el-GR" dirty="0"/>
          </a:p>
          <a:p>
            <a:pPr>
              <a:lnSpc>
                <a:spcPct val="120000"/>
              </a:lnSpc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6117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Ο Γιώργος, 8 ετών: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691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Οι γονείς του έλαβαν μέτρα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dirty="0" smtClean="0"/>
              <a:t>για </a:t>
            </a:r>
            <a:r>
              <a:rPr lang="el-GR" dirty="0"/>
              <a:t>να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περιορίσουν τον χρόνο οθόνης </a:t>
            </a:r>
            <a:r>
              <a:rPr lang="el-GR" dirty="0"/>
              <a:t>του </a:t>
            </a:r>
            <a:endParaRPr lang="el-GR" dirty="0" smtClean="0"/>
          </a:p>
          <a:p>
            <a:pPr lvl="1">
              <a:lnSpc>
                <a:spcPct val="150000"/>
              </a:lnSpc>
            </a:pPr>
            <a:r>
              <a:rPr lang="el-GR" dirty="0" smtClean="0"/>
              <a:t>και </a:t>
            </a:r>
            <a:r>
              <a:rPr lang="el-GR" dirty="0"/>
              <a:t>να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ενθαρρύνουν εναλλακτικές δραστηριότητες </a:t>
            </a:r>
            <a:r>
              <a:rPr lang="el-GR" sz="2800" dirty="0" smtClean="0"/>
              <a:t>που </a:t>
            </a:r>
            <a:r>
              <a:rPr lang="el-GR" sz="2800" dirty="0"/>
              <a:t>προωθούν </a:t>
            </a:r>
            <a:endParaRPr lang="el-GR" sz="2800" dirty="0" smtClean="0"/>
          </a:p>
          <a:p>
            <a:pPr lvl="2">
              <a:lnSpc>
                <a:spcPct val="150000"/>
              </a:lnSpc>
            </a:pPr>
            <a:r>
              <a:rPr lang="el-GR" sz="2800" dirty="0" smtClean="0"/>
              <a:t>την 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κοινωνική αλληλεπίδραση </a:t>
            </a:r>
            <a:endParaRPr lang="el-GR" sz="2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lnSpc>
                <a:spcPct val="150000"/>
              </a:lnSpc>
            </a:pPr>
            <a:r>
              <a:rPr lang="el-GR" sz="2800" dirty="0" smtClean="0"/>
              <a:t>και </a:t>
            </a:r>
            <a:r>
              <a:rPr lang="el-GR" sz="2800" dirty="0"/>
              <a:t>τη 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φυσική δραστηριότητα.</a:t>
            </a:r>
          </a:p>
          <a:p>
            <a:endParaRPr lang="el-G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8607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Σύνοψη</a:t>
            </a:r>
            <a:endParaRPr lang="el-GR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0607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Σύνοψη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40768"/>
            <a:ext cx="9036496" cy="5517232"/>
          </a:xfrm>
        </p:spPr>
        <p:txBody>
          <a:bodyPr>
            <a:normAutofit/>
          </a:bodyPr>
          <a:lstStyle/>
          <a:p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Συμμετοχή σε Εκπαιδευτικά Προγράμματα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endParaRPr lang="el-GR" dirty="0"/>
          </a:p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Ενημερωθείτε για εκπαιδευτικά προγράμματα και πηγές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dirty="0" smtClean="0"/>
              <a:t>που </a:t>
            </a:r>
            <a:r>
              <a:rPr lang="el-GR" dirty="0"/>
              <a:t>σχετίζονται με την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ψηφιακή ασφάλεια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dirty="0" smtClean="0"/>
              <a:t>και </a:t>
            </a:r>
            <a:r>
              <a:rPr lang="el-GR" dirty="0"/>
              <a:t>την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υγιή χρήση του διαδικτύου.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l-GR" dirty="0"/>
          </a:p>
          <a:p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Συμμετέχοντας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σε 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αυτά</a:t>
            </a:r>
          </a:p>
          <a:p>
            <a:pPr lvl="1"/>
            <a:r>
              <a:rPr lang="el-GR" dirty="0" smtClean="0"/>
              <a:t>μπορείτε </a:t>
            </a:r>
            <a:r>
              <a:rPr lang="el-GR" dirty="0"/>
              <a:t>να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αποκτήσετε περισσότερες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γνώσεις</a:t>
            </a:r>
          </a:p>
          <a:p>
            <a:pPr lvl="1"/>
            <a:r>
              <a:rPr lang="el-GR" dirty="0" smtClean="0"/>
              <a:t> </a:t>
            </a:r>
            <a:r>
              <a:rPr lang="el-GR" dirty="0"/>
              <a:t>και να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μοιραστείτε τις εμπειρίες σας με το παιδί σας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8392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Σύνοψη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997152"/>
          </a:xfrm>
        </p:spPr>
        <p:txBody>
          <a:bodyPr>
            <a:normAutofit fontScale="92500" lnSpcReduction="10000"/>
          </a:bodyPr>
          <a:lstStyle/>
          <a:p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Διαχείριση Συγκρούσεων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endParaRPr lang="el-G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Είναι σημαντικό να αντιμετωπίζετε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τυχόν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συγκρούσεις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ή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προβλήματα</a:t>
            </a:r>
            <a:r>
              <a:rPr lang="el-GR" dirty="0"/>
              <a:t> που προκύπτουν από την χρήση του διαδικτύου </a:t>
            </a:r>
            <a:endParaRPr lang="el-GR" dirty="0" smtClean="0"/>
          </a:p>
          <a:p>
            <a:pPr lvl="2"/>
            <a:r>
              <a:rPr lang="el-GR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 ΨΥΧΡΑΙΜΙΑ και ΕΜΠΙΣΤΟΣΥΝΗ. </a:t>
            </a:r>
          </a:p>
          <a:p>
            <a:pPr lvl="2"/>
            <a:endParaRPr lang="el-GR" dirty="0"/>
          </a:p>
          <a:p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ΣΥΝΟΜΙΛΗΣΤΕ</a:t>
            </a:r>
            <a:r>
              <a:rPr lang="el-GR" dirty="0" smtClean="0"/>
              <a:t> </a:t>
            </a:r>
            <a:r>
              <a:rPr lang="el-GR" dirty="0"/>
              <a:t>με το παιδί σας </a:t>
            </a:r>
            <a:endParaRPr lang="el-GR" dirty="0" smtClean="0"/>
          </a:p>
          <a:p>
            <a:pPr lvl="1"/>
            <a:r>
              <a:rPr lang="el-GR" dirty="0" smtClean="0"/>
              <a:t>και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αναζητήστε λύσεις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μαζί του.</a:t>
            </a:r>
            <a:endParaRPr lang="el-G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5694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Σύνοψη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40768"/>
            <a:ext cx="8892480" cy="53285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ΣΥΝΟΠΤΙΚΑ,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αυτές </a:t>
            </a: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οι ενέργειες μπορούν να βοηθήσουν τους γονείς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ενισχύσουν τη σχέση τους με τα παιδιά τους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και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 παρέχουν την απαραίτητη υποστήριξη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>
              <a:lnSpc>
                <a:spcPct val="150000"/>
              </a:lnSpc>
            </a:pPr>
            <a:r>
              <a:rPr lang="el-GR" sz="2800" dirty="0" smtClean="0"/>
              <a:t>για </a:t>
            </a:r>
            <a:r>
              <a:rPr lang="el-GR" sz="2800" dirty="0"/>
              <a:t>την 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αντιμετώπιση των προκλήσεων </a:t>
            </a:r>
            <a:r>
              <a:rPr lang="el-GR" sz="2800" dirty="0"/>
              <a:t>που προκύπτουν από την </a:t>
            </a:r>
            <a:r>
              <a:rPr lang="el-G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υπερβολική χρήση του διαδικτύου.</a:t>
            </a:r>
          </a:p>
        </p:txBody>
      </p:sp>
    </p:spTree>
    <p:extLst>
      <p:ext uri="{BB962C8B-B14F-4D97-AF65-F5344CB8AC3E}">
        <p14:creationId xmlns:p14="http://schemas.microsoft.com/office/powerpoint/2010/main" val="10719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7504" y="2130425"/>
            <a:ext cx="8928992" cy="1470025"/>
          </a:xfrm>
        </p:spPr>
        <p:txBody>
          <a:bodyPr>
            <a:noAutofit/>
          </a:bodyPr>
          <a:lstStyle/>
          <a:p>
            <a:r>
              <a:rPr lang="el-G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Ψυχολογικές </a:t>
            </a:r>
            <a:r>
              <a:rPr lang="el-G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επιπτώσεις</a:t>
            </a:r>
            <a:br>
              <a:rPr lang="el-G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8753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smtClean="0"/>
              <a:t>Ευχαριστίες 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412875"/>
            <a:ext cx="8229600" cy="511175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defRPr/>
            </a:pPr>
            <a:r>
              <a:rPr lang="el-GR" dirty="0" smtClean="0"/>
              <a:t>Γονείς</a:t>
            </a:r>
          </a:p>
          <a:p>
            <a:pPr>
              <a:lnSpc>
                <a:spcPct val="200000"/>
              </a:lnSpc>
              <a:defRPr/>
            </a:pPr>
            <a:r>
              <a:rPr lang="el-GR" dirty="0" smtClean="0"/>
              <a:t>Εκπαιδευτικούς</a:t>
            </a:r>
          </a:p>
          <a:p>
            <a:pPr>
              <a:lnSpc>
                <a:spcPct val="200000"/>
              </a:lnSpc>
              <a:defRPr/>
            </a:pPr>
            <a:r>
              <a:rPr lang="el-GR" dirty="0" smtClean="0"/>
              <a:t>Διεύθυνση Σχολείου</a:t>
            </a:r>
          </a:p>
          <a:p>
            <a:pPr>
              <a:lnSpc>
                <a:spcPct val="200000"/>
              </a:lnSpc>
              <a:defRPr/>
            </a:pPr>
            <a:endParaRPr lang="el-GR" dirty="0"/>
          </a:p>
          <a:p>
            <a:pPr marL="0" indent="0">
              <a:buFontTx/>
              <a:buNone/>
              <a:defRPr/>
            </a:pPr>
            <a:endParaRPr lang="el-GR" dirty="0"/>
          </a:p>
          <a:p>
            <a:pPr>
              <a:defRPr/>
            </a:pPr>
            <a:endParaRPr lang="en-US" dirty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79D383F-1DC1-4366-B7BA-41A7F01CC960}" type="slidenum">
              <a:rPr lang="el-GR" smtClean="0"/>
              <a:pPr eaLnBrk="1" hangingPunct="1"/>
              <a:t>70</a:t>
            </a:fld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888108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950" y="1125538"/>
            <a:ext cx="9001125" cy="5472112"/>
          </a:xfrm>
        </p:spPr>
        <p:txBody>
          <a:bodyPr rtlCol="0">
            <a:normAutofit fontScale="7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sz="5100" b="1" dirty="0" smtClean="0"/>
              <a:t>Ευχαριστώ για την προσοχή σας.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l-GR" sz="5100" b="1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sz="5100" b="1" dirty="0" smtClean="0"/>
              <a:t>Ερωτήσει</a:t>
            </a:r>
            <a:r>
              <a:rPr lang="el-GR" sz="5100" b="1" dirty="0"/>
              <a:t>ς</a:t>
            </a:r>
            <a:r>
              <a:rPr lang="en-US" sz="5100" b="1" dirty="0" smtClean="0"/>
              <a:t>;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b="1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b="1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b="1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E-mail:</a:t>
            </a:r>
            <a:r>
              <a:rPr lang="el-GR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christianadipli@yahoo.gr</a:t>
            </a:r>
            <a:endParaRPr lang="el-GR" sz="3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1" indent="0" eaLnBrk="1" fontAlgn="auto" hangingPunct="1">
              <a:spcAft>
                <a:spcPts val="0"/>
              </a:spcAft>
              <a:buFontTx/>
              <a:buNone/>
              <a:defRPr/>
            </a:pPr>
            <a:endParaRPr lang="el-GR" sz="3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Τηλέφωνο επικοινωνίας: 96 75 66 60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l-GR" sz="3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Λευκωσία - Λάρνακα - Αμμόχωστο</a:t>
            </a:r>
            <a:endParaRPr lang="en-US" sz="3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l-GR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l-GR" dirty="0" smtClean="0"/>
          </a:p>
        </p:txBody>
      </p:sp>
      <p:sp>
        <p:nvSpPr>
          <p:cNvPr id="6758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6ACFF4B-9001-4E15-BC13-76C70CFC86F5}" type="slidenum">
              <a:rPr lang="el-GR" smtClean="0"/>
              <a:pPr eaLnBrk="1" hangingPunct="1"/>
              <a:t>71</a:t>
            </a:fld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2111479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l-GR" b="1" dirty="0" smtClean="0"/>
              <a:t>Ενδεικτική βιβλιογραφία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612068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sz="3400" dirty="0"/>
              <a:t>Aiken, M. (2016). The cyber effect: A pioneering </a:t>
            </a:r>
            <a:r>
              <a:rPr lang="en-US" sz="3400" dirty="0" err="1"/>
              <a:t>cyberpsychologist</a:t>
            </a:r>
            <a:r>
              <a:rPr lang="en-US" sz="3400" dirty="0"/>
              <a:t> explains how human behavior changes online. Spiegel &amp; </a:t>
            </a:r>
            <a:r>
              <a:rPr lang="en-US" sz="3400" dirty="0" err="1"/>
              <a:t>Grau</a:t>
            </a:r>
            <a:r>
              <a:rPr lang="en-US" sz="3400" dirty="0"/>
              <a:t>.</a:t>
            </a:r>
          </a:p>
          <a:p>
            <a:pPr>
              <a:lnSpc>
                <a:spcPct val="120000"/>
              </a:lnSpc>
            </a:pPr>
            <a:r>
              <a:rPr lang="en-US" sz="3400" dirty="0" err="1"/>
              <a:t>Edgington</a:t>
            </a:r>
            <a:r>
              <a:rPr lang="en-US" sz="3400" dirty="0"/>
              <a:t>, S. M. (2011). The parent's guide to texting, Facebook, and social media: Understanding the benefits and dangers of parenting in a digital world. Morgan James Publishing.</a:t>
            </a:r>
          </a:p>
          <a:p>
            <a:pPr>
              <a:lnSpc>
                <a:spcPct val="120000"/>
              </a:lnSpc>
            </a:pPr>
            <a:r>
              <a:rPr lang="en-US" sz="3400" dirty="0" err="1"/>
              <a:t>Kersting</a:t>
            </a:r>
            <a:r>
              <a:rPr lang="en-US" sz="3400" dirty="0"/>
              <a:t>, T. (2016). Disconnected: How to reconnect our digitally distracted kids. New York: St. Martin's Press.</a:t>
            </a:r>
          </a:p>
          <a:p>
            <a:pPr>
              <a:lnSpc>
                <a:spcPct val="120000"/>
              </a:lnSpc>
            </a:pPr>
            <a:r>
              <a:rPr lang="en-US" sz="3400" dirty="0"/>
              <a:t>Aiken, M. (2016). The cyber effect: A pioneering </a:t>
            </a:r>
            <a:r>
              <a:rPr lang="en-US" sz="3400" dirty="0" err="1"/>
              <a:t>cyberpsychologist</a:t>
            </a:r>
            <a:r>
              <a:rPr lang="en-US" sz="3400" dirty="0"/>
              <a:t> explains how human behavior changes online. Retrieved from </a:t>
            </a:r>
            <a:r>
              <a:rPr lang="en-US" sz="3400" dirty="0">
                <a:hlinkClick r:id="rId2"/>
              </a:rPr>
              <a:t>https://www.apa.org/pubs/books/4318125</a:t>
            </a:r>
            <a:endParaRPr lang="en-US" sz="3400" dirty="0"/>
          </a:p>
          <a:p>
            <a:pPr>
              <a:lnSpc>
                <a:spcPct val="120000"/>
              </a:lnSpc>
            </a:pPr>
            <a:r>
              <a:rPr lang="en-US" sz="3400" dirty="0"/>
              <a:t>Rosen, L. D., Carrier, L. M., &amp; Cheever, N. A. (2013). Parenting in the age of digital technology. American Psychological Association. Retrieved from </a:t>
            </a:r>
            <a:r>
              <a:rPr lang="en-US" sz="3400" dirty="0">
                <a:hlinkClick r:id="rId3"/>
              </a:rPr>
              <a:t>https://www.apa.org/pubs/journals/releases/amp-68-6-409.pdf</a:t>
            </a:r>
            <a:endParaRPr lang="en-US" sz="34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89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Ψυχολογικές επιπτώσεις</a:t>
            </a:r>
            <a:r>
              <a:rPr lang="el-GR" b="1" dirty="0"/>
              <a:t/>
            </a:r>
            <a:br>
              <a:rPr lang="el-GR" b="1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736"/>
            <a:ext cx="9036496" cy="5544616"/>
          </a:xfrm>
        </p:spPr>
        <p:txBody>
          <a:bodyPr>
            <a:normAutofit fontScale="92500" lnSpcReduction="20000"/>
          </a:bodyPr>
          <a:lstStyle/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el-G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Εθισμός</a:t>
            </a:r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el-G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Κοινωνική </a:t>
            </a:r>
            <a:r>
              <a:rPr lang="el-G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απομόνωση</a:t>
            </a:r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el-G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Απώλεια ενδιαφέροντος για τις </a:t>
            </a:r>
            <a:r>
              <a:rPr lang="el-G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συνηθισμένες δραστηριότητες</a:t>
            </a:r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el-G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Αύξηση του στρες και της </a:t>
            </a:r>
            <a:r>
              <a:rPr lang="el-G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ανησυχίας</a:t>
            </a:r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el-G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Μειωμένη </a:t>
            </a:r>
            <a:r>
              <a:rPr lang="el-G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αυτοεκτίμηση</a:t>
            </a:r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el-G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Δυσκολίες στην αναγνώριση των </a:t>
            </a:r>
            <a:r>
              <a:rPr lang="el-G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συναισθημάτων</a:t>
            </a:r>
          </a:p>
          <a:p>
            <a:endParaRPr lang="el-GR" dirty="0"/>
          </a:p>
          <a:p>
            <a:endParaRPr lang="el-GR" b="1" dirty="0" smtClean="0"/>
          </a:p>
          <a:p>
            <a:endParaRPr lang="el-GR" dirty="0"/>
          </a:p>
          <a:p>
            <a:endParaRPr lang="el-GR" b="1" dirty="0" smtClean="0"/>
          </a:p>
          <a:p>
            <a:endParaRPr lang="el-GR" dirty="0"/>
          </a:p>
          <a:p>
            <a:endParaRPr lang="el-GR" b="1" dirty="0" smtClean="0"/>
          </a:p>
          <a:p>
            <a:endParaRPr lang="el-GR" dirty="0"/>
          </a:p>
          <a:p>
            <a:endParaRPr lang="el-GR" b="1" dirty="0" smtClean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40694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Ψυχολογικές επιπτώσεις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Εθισμός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l-G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υπερβολική και συχνή χρήση του διαδικτύου </a:t>
            </a:r>
            <a:endParaRPr lang="el-G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b="1" dirty="0" smtClean="0"/>
              <a:t>μπορεί </a:t>
            </a:r>
            <a:r>
              <a:rPr lang="el-GR" b="1" dirty="0"/>
              <a:t>να οδηγήσει σε </a:t>
            </a:r>
            <a:r>
              <a:rPr lang="el-G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εθισμό</a:t>
            </a:r>
          </a:p>
          <a:p>
            <a:pPr lvl="1">
              <a:lnSpc>
                <a:spcPct val="150000"/>
              </a:lnSpc>
            </a:pPr>
            <a:r>
              <a:rPr lang="el-GR" b="1" dirty="0" smtClean="0"/>
              <a:t> </a:t>
            </a:r>
            <a:r>
              <a:rPr lang="el-GR" b="1" dirty="0"/>
              <a:t>όπου τα παιδιά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αναζητούν </a:t>
            </a:r>
            <a:r>
              <a:rPr lang="el-G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ΣΥΝΕΧΩΣ </a:t>
            </a:r>
            <a:r>
              <a:rPr lang="el-GR" b="1" dirty="0"/>
              <a:t>τη διαδικτυακή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διέξοδο </a:t>
            </a:r>
            <a:endParaRPr lang="el-G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lnSpc>
                <a:spcPct val="150000"/>
              </a:lnSpc>
            </a:pPr>
            <a:r>
              <a:rPr lang="el-GR" b="1" dirty="0" smtClean="0"/>
              <a:t>για </a:t>
            </a:r>
            <a:r>
              <a:rPr lang="el-GR" b="1" dirty="0"/>
              <a:t>να </a:t>
            </a:r>
            <a:r>
              <a:rPr lang="el-G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ικανοποιήσουν τις ανάγκες </a:t>
            </a:r>
            <a:r>
              <a:rPr lang="el-GR" b="1" dirty="0"/>
              <a:t>τους.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3048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2508</Words>
  <Application>Microsoft Office PowerPoint</Application>
  <PresentationFormat>On-screen Show (4:3)</PresentationFormat>
  <Paragraphs>497</Paragraphs>
  <Slides>72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72</vt:i4>
      </vt:variant>
    </vt:vector>
  </HeadingPairs>
  <TitlesOfParts>
    <vt:vector size="74" baseType="lpstr">
      <vt:lpstr>Office Theme</vt:lpstr>
      <vt:lpstr>Default Design</vt:lpstr>
      <vt:lpstr>PowerPoint Presentation</vt:lpstr>
      <vt:lpstr>Αντίσταση των παιδιών  στην υπερβολική χρήση του διαδικτύου:   Πώς να υποστηρίξουμε τα παιδιά μας</vt:lpstr>
      <vt:lpstr>Στόχος</vt:lpstr>
      <vt:lpstr>Περιεχόμενο</vt:lpstr>
      <vt:lpstr>1. Κίνδυνοι της υπερβολικής  χρήσης του διαδικτύου:</vt:lpstr>
      <vt:lpstr>Κίνδυνοι της υπερβολικής χρήσης του διαδικτύου:</vt:lpstr>
      <vt:lpstr>Ψυχολογικές επιπτώσεις </vt:lpstr>
      <vt:lpstr>Ψυχολογικές επιπτώσεις </vt:lpstr>
      <vt:lpstr>Ψυχολογικές επιπτώσεις</vt:lpstr>
      <vt:lpstr>Ψυχολογικές επιπτώσεις</vt:lpstr>
      <vt:lpstr>Ψυχολογικές επιπτώσεις</vt:lpstr>
      <vt:lpstr>Ψυχολογικές επιπτώσεις</vt:lpstr>
      <vt:lpstr>Ψυχολογικές επιπτώσεις</vt:lpstr>
      <vt:lpstr>Ψυχολογικές επιπτώσεις</vt:lpstr>
      <vt:lpstr>Ψυχολογικές επιπτώσεις</vt:lpstr>
      <vt:lpstr>Ψυχολογικές επιπτώσεις</vt:lpstr>
      <vt:lpstr>Ψυχολογικές επιπτώσεις</vt:lpstr>
      <vt:lpstr>Ψυχολογικές επιπτώσεις</vt:lpstr>
      <vt:lpstr>Ψυχολογικές επιπτώσεις</vt:lpstr>
      <vt:lpstr>2. Κοινωνικές επιπτώσεις: </vt:lpstr>
      <vt:lpstr>Κίνδυνοι της υπερβολικής χρήσης του διαδικτύου:</vt:lpstr>
      <vt:lpstr>3. Εκπαιδευτικές επιπτώσεις: </vt:lpstr>
      <vt:lpstr>Κίνδυνοι της υπερβολικής χρήσης του διαδικτύου:</vt:lpstr>
      <vt:lpstr>2. Στρατηγικές  για την υποστήριξη της αντίστασης:</vt:lpstr>
      <vt:lpstr>Στρατηγικές για την υποστήριξη της αντίστασης</vt:lpstr>
      <vt:lpstr>1. Ενημέρωση και επικοινωνία </vt:lpstr>
      <vt:lpstr>Στρατηγικές για την υποστήριξη της αντίστασης</vt:lpstr>
      <vt:lpstr>2. Θέσπιση ορίων και περιορισμών </vt:lpstr>
      <vt:lpstr>Στρατηγικές για την υποστήριξη της αντίστασης</vt:lpstr>
      <vt:lpstr>3. Ενεργή συμμετοχή των γονιών στην υποστήριξη των παιδιών</vt:lpstr>
      <vt:lpstr>Ενεργή συμμετοχή των γονιών στην υποστήριξη των παιδιών</vt:lpstr>
      <vt:lpstr>Ενεργή συμμετοχή των γονιών στην υποστήριξη των παιδιών</vt:lpstr>
      <vt:lpstr>Ενεργή συμμετοχή των γονιών στην υποστήριξη των παιδιών</vt:lpstr>
      <vt:lpstr>Ενεργή συμμετοχή των γονιών στην υποστήριξη των παιδιών</vt:lpstr>
      <vt:lpstr>Ενεργή συμμετοχή των γονιών στην υποστήριξη των παιδιών</vt:lpstr>
      <vt:lpstr>Ενεργή συμμετοχή των γονιών στην υποστήριξη των παιδιών</vt:lpstr>
      <vt:lpstr>Ενεργή συμμετοχή των γονιών στην υποστήριξη των παιδιών</vt:lpstr>
      <vt:lpstr>Ενεργή συμμετοχή των γονιών στην υποστήριξη των παιδιών</vt:lpstr>
      <vt:lpstr>Ενεργή συμμετοχή των γονιών στην υποστήριξη των παιδιών</vt:lpstr>
      <vt:lpstr>Ενεργή συμμετοχή των γονιών στην υποστήριξη των παιδιών</vt:lpstr>
      <vt:lpstr>Ενεργή συμμετοχή των γονιών στην υποστήριξη των παιδιών</vt:lpstr>
      <vt:lpstr>3. Ανάπτυξη  Αντίστασης και Αυτοελέγχου: </vt:lpstr>
      <vt:lpstr>Ανάπτυξη Αντίστασης και Αυτοελέγχου: </vt:lpstr>
      <vt:lpstr>Ανάπτυξη Αντίστασης και Αυτοελέγχου: </vt:lpstr>
      <vt:lpstr>Ανάπτυξη Αντίστασης και Αυτοελέγχου: </vt:lpstr>
      <vt:lpstr>Ανάπτυξη Αντίστασης και Αυτοελέγχου: </vt:lpstr>
      <vt:lpstr>Ανάπτυξη Αντίστασης και Αυτοελέγχου: </vt:lpstr>
      <vt:lpstr>Ανάπτυξη Αντίστασης και Αυτοελέγχου: </vt:lpstr>
      <vt:lpstr>Ανάπτυξη Αντίστασης και Αυτοελέγχου: </vt:lpstr>
      <vt:lpstr>Ανάπτυξη Αντίστασης και Αυτοελέγχου: </vt:lpstr>
      <vt:lpstr>Ανάπτυξη Αντίστασης και Αυτοελέγχου: </vt:lpstr>
      <vt:lpstr>Ανάπτυξη Αντίστασης και Αυτοελέγχου: </vt:lpstr>
      <vt:lpstr>Ανάπτυξη Αντίστασης και Αυτοελέγχου: </vt:lpstr>
      <vt:lpstr>Ανάπτυξη Αντίστασης και Αυτοελέγχου: </vt:lpstr>
      <vt:lpstr>Ανάπτυξη Αντίστασης και Αυτοελέγχου: </vt:lpstr>
      <vt:lpstr>Ανάπτυξη Αντίστασης και Αυτοελέγχου: </vt:lpstr>
      <vt:lpstr>Ανάπτυξη Αντίστασης και Αυτοελέγχου: </vt:lpstr>
      <vt:lpstr>4. Μερικά παραδείγματα παιδιών  που έχουν πέσει ΘΥΜΑΤΑ  της υπερβολικής χρήσης του διαδικτύου:</vt:lpstr>
      <vt:lpstr>PowerPoint Presentation</vt:lpstr>
      <vt:lpstr>Ο Αλέξανδρος, 10 ετών: </vt:lpstr>
      <vt:lpstr>Ο Αλέξανδρος, 10 ετών: </vt:lpstr>
      <vt:lpstr>Η Μαρία, 12 ετών: </vt:lpstr>
      <vt:lpstr>Η Μαρία, 12 ετών: </vt:lpstr>
      <vt:lpstr>Ο Γιώργος, 8 ετών: </vt:lpstr>
      <vt:lpstr>Ο Γιώργος, 8 ετών: </vt:lpstr>
      <vt:lpstr>5. Σύνοψη</vt:lpstr>
      <vt:lpstr>Σύνοψη</vt:lpstr>
      <vt:lpstr>Σύνοψη</vt:lpstr>
      <vt:lpstr>Σύνοψη</vt:lpstr>
      <vt:lpstr>Ευχαριστίες </vt:lpstr>
      <vt:lpstr>PowerPoint Presentation</vt:lpstr>
      <vt:lpstr>Ενδεικτική βιβλιογραφία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Τίτλος: Αντισταση των παιδιών στην υπερβολική χρήση του διαδικτύου: Πώς να υποστηρίξουμε τα παιδιά μας</dc:title>
  <dc:creator>Windows User</dc:creator>
  <cp:lastModifiedBy>Windows User</cp:lastModifiedBy>
  <cp:revision>39</cp:revision>
  <dcterms:created xsi:type="dcterms:W3CDTF">2024-05-07T11:31:24Z</dcterms:created>
  <dcterms:modified xsi:type="dcterms:W3CDTF">2025-04-22T13:23:53Z</dcterms:modified>
</cp:coreProperties>
</file>